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312" r:id="rId2"/>
    <p:sldId id="313" r:id="rId3"/>
    <p:sldId id="315" r:id="rId4"/>
    <p:sldId id="316" r:id="rId5"/>
    <p:sldId id="272" r:id="rId6"/>
    <p:sldId id="314" r:id="rId7"/>
    <p:sldId id="317" r:id="rId8"/>
    <p:sldId id="320" r:id="rId9"/>
    <p:sldId id="321" r:id="rId10"/>
    <p:sldId id="322" r:id="rId11"/>
    <p:sldId id="331" r:id="rId12"/>
    <p:sldId id="323" r:id="rId13"/>
    <p:sldId id="324" r:id="rId14"/>
    <p:sldId id="334" r:id="rId15"/>
    <p:sldId id="325" r:id="rId16"/>
    <p:sldId id="326" r:id="rId17"/>
    <p:sldId id="336" r:id="rId18"/>
    <p:sldId id="335" r:id="rId19"/>
    <p:sldId id="274" r:id="rId20"/>
    <p:sldId id="311" r:id="rId21"/>
    <p:sldId id="327" r:id="rId22"/>
    <p:sldId id="332" r:id="rId23"/>
    <p:sldId id="329" r:id="rId24"/>
    <p:sldId id="333" r:id="rId25"/>
    <p:sldId id="330" r:id="rId26"/>
  </p:sldIdLst>
  <p:sldSz cx="9144000" cy="6858000" type="screen4x3"/>
  <p:notesSz cx="7010400" cy="9296400"/>
  <p:custDataLst>
    <p:tags r:id="rId29"/>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FFFFFF"/>
    <a:srgbClr val="8DC8E5"/>
    <a:srgbClr val="6AEF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6" autoAdjust="0"/>
    <p:restoredTop sz="84386" autoAdjust="0"/>
  </p:normalViewPr>
  <p:slideViewPr>
    <p:cSldViewPr>
      <p:cViewPr varScale="1">
        <p:scale>
          <a:sx n="111" d="100"/>
          <a:sy n="111" d="100"/>
        </p:scale>
        <p:origin x="156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atin typeface="Arial" charset="0"/>
                <a:cs typeface="Arial" charset="0"/>
              </a:defRPr>
            </a:lvl1pPr>
          </a:lstStyle>
          <a:p>
            <a:pPr>
              <a:defRPr/>
            </a:pPr>
            <a:fld id="{5AA0A84C-488E-4FCE-8EDA-53F9D03232FA}" type="datetimeFigureOut">
              <a:rPr lang="en-US"/>
              <a:pPr>
                <a:defRPr/>
              </a:pPr>
              <a:t>12/6/2018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8F7F424-5930-4CE8-9D57-810B518B75DF}" type="slidenum">
              <a:rPr lang="en-US"/>
              <a:pPr/>
              <a:t>‹#›</a:t>
            </a:fld>
            <a:endParaRPr lang="en-US"/>
          </a:p>
        </p:txBody>
      </p:sp>
    </p:spTree>
    <p:extLst>
      <p:ext uri="{BB962C8B-B14F-4D97-AF65-F5344CB8AC3E}">
        <p14:creationId xmlns:p14="http://schemas.microsoft.com/office/powerpoint/2010/main" val="3685531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77" tIns="46589" rIns="93177" bIns="46589" numCol="1" anchor="t" anchorCtr="0" compatLnSpc="1">
            <a:prstTxWarp prst="textNoShape">
              <a:avLst/>
            </a:prstTxWarp>
          </a:bodyPr>
          <a:lstStyle>
            <a:lvl1pPr>
              <a:defRPr sz="1200">
                <a:latin typeface="Calibri" pitchFamily="34" charset="0"/>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Calibri" pitchFamily="34" charset="0"/>
                <a:cs typeface="Arial" charset="0"/>
              </a:defRPr>
            </a:lvl1pPr>
          </a:lstStyle>
          <a:p>
            <a:pPr>
              <a:defRPr/>
            </a:pPr>
            <a:fld id="{8DDEB281-8EB6-439F-A4BF-A5D037F6525D}" type="datetimeFigureOut">
              <a:rPr lang="en-US"/>
              <a:pPr>
                <a:defRPr/>
              </a:pPr>
              <a:t>12/6/2018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3177" tIns="46589" rIns="93177" bIns="46589" numCol="1" anchor="b" anchorCtr="0" compatLnSpc="1">
            <a:prstTxWarp prst="textNoShape">
              <a:avLst/>
            </a:prstTxWarp>
          </a:bodyPr>
          <a:lstStyle>
            <a:lvl1pPr>
              <a:defRPr sz="1200">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Calibri" panose="020F0502020204030204" pitchFamily="34" charset="0"/>
              </a:defRPr>
            </a:lvl1pPr>
          </a:lstStyle>
          <a:p>
            <a:fld id="{F3412689-6C9B-476A-B597-9080D33BA2DB}" type="slidenum">
              <a:rPr lang="en-US"/>
              <a:pPr/>
              <a:t>‹#›</a:t>
            </a:fld>
            <a:endParaRPr lang="en-US"/>
          </a:p>
        </p:txBody>
      </p:sp>
    </p:spTree>
    <p:extLst>
      <p:ext uri="{BB962C8B-B14F-4D97-AF65-F5344CB8AC3E}">
        <p14:creationId xmlns:p14="http://schemas.microsoft.com/office/powerpoint/2010/main" val="487447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6"/>
          <p:cNvSpPr>
            <a:spLocks noGrp="1" noChangeArrowheads="1"/>
          </p:cNvSpPr>
          <p:nvPr>
            <p:ph type="hdr" sz="quarter"/>
          </p:nvPr>
        </p:nvSpPr>
        <p:spPr>
          <a:ln/>
        </p:spPr>
        <p:txBody>
          <a:bodyPr/>
          <a:lstStyle/>
          <a:p>
            <a:r>
              <a:rPr lang="en-US"/>
              <a:t>Water Issues for City Attorneys</a:t>
            </a:r>
          </a:p>
        </p:txBody>
      </p:sp>
      <p:sp>
        <p:nvSpPr>
          <p:cNvPr id="5" name="Rectangle 1027"/>
          <p:cNvSpPr>
            <a:spLocks noGrp="1" noChangeArrowheads="1"/>
          </p:cNvSpPr>
          <p:nvPr>
            <p:ph type="dt" idx="1"/>
          </p:nvPr>
        </p:nvSpPr>
        <p:spPr>
          <a:ln/>
        </p:spPr>
        <p:txBody>
          <a:bodyPr/>
          <a:lstStyle/>
          <a:p>
            <a:fld id="{1B0EE56D-1249-4AB2-A9F3-87BB1BDBAF5B}" type="datetime1">
              <a:rPr lang="en-US"/>
              <a:pPr/>
              <a:t>12/6/2018</a:t>
            </a:fld>
            <a:endParaRPr lang="en-US"/>
          </a:p>
        </p:txBody>
      </p:sp>
      <p:sp>
        <p:nvSpPr>
          <p:cNvPr id="6" name="Rectangle 1030"/>
          <p:cNvSpPr>
            <a:spLocks noGrp="1" noChangeArrowheads="1"/>
          </p:cNvSpPr>
          <p:nvPr>
            <p:ph type="ftr" sz="quarter" idx="4"/>
          </p:nvPr>
        </p:nvSpPr>
        <p:spPr>
          <a:ln/>
        </p:spPr>
        <p:txBody>
          <a:bodyPr/>
          <a:lstStyle/>
          <a:p>
            <a:r>
              <a:rPr lang="en-US"/>
              <a:t>by Richard Whisnant, SOG</a:t>
            </a:r>
          </a:p>
        </p:txBody>
      </p:sp>
      <p:sp>
        <p:nvSpPr>
          <p:cNvPr id="7" name="Rectangle 1031"/>
          <p:cNvSpPr>
            <a:spLocks noGrp="1" noChangeArrowheads="1"/>
          </p:cNvSpPr>
          <p:nvPr>
            <p:ph type="sldNum" sz="quarter" idx="5"/>
          </p:nvPr>
        </p:nvSpPr>
        <p:spPr>
          <a:ln/>
        </p:spPr>
        <p:txBody>
          <a:bodyPr/>
          <a:lstStyle/>
          <a:p>
            <a:fld id="{2380197C-6C0A-4183-9130-9DF1B61ED644}" type="slidenum">
              <a:rPr lang="en-US"/>
              <a:pPr/>
              <a:t>4</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9122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83D1979-B9BD-45B9-A03E-480AE594DF46}" type="slidenum">
              <a:rPr lang="en-US">
                <a:latin typeface="Calibri" panose="020F0502020204030204" pitchFamily="34" charset="0"/>
              </a:rPr>
              <a:pPr eaLnBrk="1" hangingPunct="1"/>
              <a:t>5</a:t>
            </a:fld>
            <a:endParaRPr lang="en-US">
              <a:latin typeface="Calibri" panose="020F0502020204030204" pitchFamily="34" charset="0"/>
            </a:endParaRPr>
          </a:p>
        </p:txBody>
      </p:sp>
    </p:spTree>
    <p:extLst>
      <p:ext uri="{BB962C8B-B14F-4D97-AF65-F5344CB8AC3E}">
        <p14:creationId xmlns:p14="http://schemas.microsoft.com/office/powerpoint/2010/main" val="697330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33796" name="Slide Number Placeholder 3"/>
          <p:cNvSpPr>
            <a:spLocks noGrp="1"/>
          </p:cNvSpPr>
          <p:nvPr>
            <p:ph type="sldNum" sz="quarter" idx="5"/>
          </p:nvPr>
        </p:nvSpPr>
        <p:spPr bwMode="auto">
          <a:noFill/>
          <a:ln>
            <a:miter lim="800000"/>
            <a:headEnd/>
            <a:tailEnd/>
          </a:ln>
        </p:spPr>
        <p:txBody>
          <a:bodyPr/>
          <a:lstStyle/>
          <a:p>
            <a:fld id="{94FF00DA-BAAE-4507-9582-8F245A654B14}" type="slidenum">
              <a:rPr lang="en-US" smtClean="0"/>
              <a:pPr/>
              <a:t>9</a:t>
            </a:fld>
            <a:endParaRPr lang="en-US"/>
          </a:p>
        </p:txBody>
      </p:sp>
    </p:spTree>
    <p:extLst>
      <p:ext uri="{BB962C8B-B14F-4D97-AF65-F5344CB8AC3E}">
        <p14:creationId xmlns:p14="http://schemas.microsoft.com/office/powerpoint/2010/main" val="92743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16A58F4-0548-4C38-BCD7-8F2DAA1DFE52}" type="slidenum">
              <a:rPr lang="en-US">
                <a:latin typeface="Calibri" panose="020F0502020204030204" pitchFamily="34" charset="0"/>
              </a:rPr>
              <a:pPr eaLnBrk="1" hangingPunct="1"/>
              <a:t>19</a:t>
            </a:fld>
            <a:endParaRPr lang="en-US">
              <a:latin typeface="Calibri" panose="020F0502020204030204" pitchFamily="34" charset="0"/>
            </a:endParaRPr>
          </a:p>
        </p:txBody>
      </p:sp>
    </p:spTree>
    <p:extLst>
      <p:ext uri="{BB962C8B-B14F-4D97-AF65-F5344CB8AC3E}">
        <p14:creationId xmlns:p14="http://schemas.microsoft.com/office/powerpoint/2010/main" val="2036164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E5C869A-32D3-458F-8F4B-2CBE30DAE8A2}" type="slidenum">
              <a:rPr lang="en-US">
                <a:latin typeface="Calibri" panose="020F0502020204030204" pitchFamily="34" charset="0"/>
              </a:rPr>
              <a:pPr eaLnBrk="1" hangingPunct="1"/>
              <a:t>20</a:t>
            </a:fld>
            <a:endParaRPr lang="en-US">
              <a:latin typeface="Calibri" panose="020F0502020204030204" pitchFamily="34" charset="0"/>
            </a:endParaRPr>
          </a:p>
        </p:txBody>
      </p:sp>
    </p:spTree>
    <p:extLst>
      <p:ext uri="{BB962C8B-B14F-4D97-AF65-F5344CB8AC3E}">
        <p14:creationId xmlns:p14="http://schemas.microsoft.com/office/powerpoint/2010/main" val="3340276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en-US"/>
          </a:p>
        </p:txBody>
      </p:sp>
      <p:sp>
        <p:nvSpPr>
          <p:cNvPr id="27652" name="Slide Number Placeholder 3"/>
          <p:cNvSpPr>
            <a:spLocks noGrp="1"/>
          </p:cNvSpPr>
          <p:nvPr>
            <p:ph type="sldNum" sz="quarter" idx="5"/>
          </p:nvPr>
        </p:nvSpPr>
        <p:spPr>
          <a:noFill/>
        </p:spPr>
        <p:txBody>
          <a:bodyPr/>
          <a:lstStyle/>
          <a:p>
            <a:fld id="{6E333DDF-3EE9-48E5-B826-212F1CBDDD16}" type="slidenum">
              <a:rPr lang="en-US" smtClean="0"/>
              <a:pPr/>
              <a:t>22</a:t>
            </a:fld>
            <a:endParaRPr lang="en-US"/>
          </a:p>
        </p:txBody>
      </p:sp>
    </p:spTree>
    <p:extLst>
      <p:ext uri="{BB962C8B-B14F-4D97-AF65-F5344CB8AC3E}">
        <p14:creationId xmlns:p14="http://schemas.microsoft.com/office/powerpoint/2010/main" val="3442104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B404E9B-567B-4918-8639-3C081C6BF50E}" type="datetimeFigureOut">
              <a:rPr lang="en-US"/>
              <a:pPr>
                <a:defRPr/>
              </a:pPr>
              <a:t>12/6/2018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48C3CCD-717B-4F6F-B054-E21EA185D0D3}" type="slidenum">
              <a:rPr lang="en-US"/>
              <a:pPr/>
              <a:t>‹#›</a:t>
            </a:fld>
            <a:endParaRPr lang="en-US"/>
          </a:p>
        </p:txBody>
      </p:sp>
    </p:spTree>
    <p:extLst>
      <p:ext uri="{BB962C8B-B14F-4D97-AF65-F5344CB8AC3E}">
        <p14:creationId xmlns:p14="http://schemas.microsoft.com/office/powerpoint/2010/main" val="1189084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95CB4C6-96E1-44AB-A039-0817A50F3621}" type="datetimeFigureOut">
              <a:rPr lang="en-US"/>
              <a:pPr>
                <a:defRPr/>
              </a:pPr>
              <a:t>12/6/2018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F8B7D0F-453E-4A25-9671-59A4F3A94382}" type="slidenum">
              <a:rPr lang="en-US"/>
              <a:pPr/>
              <a:t>‹#›</a:t>
            </a:fld>
            <a:endParaRPr lang="en-US"/>
          </a:p>
        </p:txBody>
      </p:sp>
    </p:spTree>
    <p:extLst>
      <p:ext uri="{BB962C8B-B14F-4D97-AF65-F5344CB8AC3E}">
        <p14:creationId xmlns:p14="http://schemas.microsoft.com/office/powerpoint/2010/main" val="414604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5B6FCB1-F9C4-4BF2-93AA-87035D5618FD}" type="datetimeFigureOut">
              <a:rPr lang="en-US"/>
              <a:pPr>
                <a:defRPr/>
              </a:pPr>
              <a:t>12/6/2018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39D3A-A8CC-436B-9A67-7D384B82DE04}" type="slidenum">
              <a:rPr lang="en-US"/>
              <a:pPr/>
              <a:t>‹#›</a:t>
            </a:fld>
            <a:endParaRPr lang="en-US"/>
          </a:p>
        </p:txBody>
      </p:sp>
    </p:spTree>
    <p:extLst>
      <p:ext uri="{BB962C8B-B14F-4D97-AF65-F5344CB8AC3E}">
        <p14:creationId xmlns:p14="http://schemas.microsoft.com/office/powerpoint/2010/main" val="378763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F30015E-4617-4803-9743-380798E9B8EC}" type="datetimeFigureOut">
              <a:rPr lang="en-US"/>
              <a:pPr>
                <a:defRPr/>
              </a:pPr>
              <a:t>12/6/2018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722705-2B9C-4CC0-A53D-8FE4D08433FB}" type="slidenum">
              <a:rPr lang="en-US"/>
              <a:pPr/>
              <a:t>‹#›</a:t>
            </a:fld>
            <a:endParaRPr lang="en-US"/>
          </a:p>
        </p:txBody>
      </p:sp>
    </p:spTree>
    <p:extLst>
      <p:ext uri="{BB962C8B-B14F-4D97-AF65-F5344CB8AC3E}">
        <p14:creationId xmlns:p14="http://schemas.microsoft.com/office/powerpoint/2010/main" val="3950131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8D37295-023C-43D7-A570-027402C482AA}" type="datetimeFigureOut">
              <a:rPr lang="en-US"/>
              <a:pPr>
                <a:defRPr/>
              </a:pPr>
              <a:t>12/6/2018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4862E7-C5E5-480C-B38A-802CEBE4CBF3}" type="slidenum">
              <a:rPr lang="en-US"/>
              <a:pPr/>
              <a:t>‹#›</a:t>
            </a:fld>
            <a:endParaRPr lang="en-US"/>
          </a:p>
        </p:txBody>
      </p:sp>
    </p:spTree>
    <p:extLst>
      <p:ext uri="{BB962C8B-B14F-4D97-AF65-F5344CB8AC3E}">
        <p14:creationId xmlns:p14="http://schemas.microsoft.com/office/powerpoint/2010/main" val="721953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D00E434-5B48-4B49-81EB-FAA78D8E1D2C}" type="datetimeFigureOut">
              <a:rPr lang="en-US"/>
              <a:pPr>
                <a:defRPr/>
              </a:pPr>
              <a:t>12/6/2018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A2DACE7-C3D9-482F-94E2-FC3F27831529}" type="slidenum">
              <a:rPr lang="en-US"/>
              <a:pPr/>
              <a:t>‹#›</a:t>
            </a:fld>
            <a:endParaRPr lang="en-US"/>
          </a:p>
        </p:txBody>
      </p:sp>
    </p:spTree>
    <p:extLst>
      <p:ext uri="{BB962C8B-B14F-4D97-AF65-F5344CB8AC3E}">
        <p14:creationId xmlns:p14="http://schemas.microsoft.com/office/powerpoint/2010/main" val="4208607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DC86ABC-DC2F-46B3-9A1F-7E875755F7A6}" type="datetimeFigureOut">
              <a:rPr lang="en-US"/>
              <a:pPr>
                <a:defRPr/>
              </a:pPr>
              <a:t>12/6/2018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6153083-32C7-472E-B9E9-2DB44C416C80}" type="slidenum">
              <a:rPr lang="en-US"/>
              <a:pPr/>
              <a:t>‹#›</a:t>
            </a:fld>
            <a:endParaRPr lang="en-US"/>
          </a:p>
        </p:txBody>
      </p:sp>
    </p:spTree>
    <p:extLst>
      <p:ext uri="{BB962C8B-B14F-4D97-AF65-F5344CB8AC3E}">
        <p14:creationId xmlns:p14="http://schemas.microsoft.com/office/powerpoint/2010/main" val="4011257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FF6BA54-ACB8-43D6-BF63-0DBBFF891281}" type="datetimeFigureOut">
              <a:rPr lang="en-US"/>
              <a:pPr>
                <a:defRPr/>
              </a:pPr>
              <a:t>12/6/2018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0E05ECD-32DD-4832-A7A3-3C0EB4505A00}" type="slidenum">
              <a:rPr lang="en-US"/>
              <a:pPr/>
              <a:t>‹#›</a:t>
            </a:fld>
            <a:endParaRPr lang="en-US"/>
          </a:p>
        </p:txBody>
      </p:sp>
    </p:spTree>
    <p:extLst>
      <p:ext uri="{BB962C8B-B14F-4D97-AF65-F5344CB8AC3E}">
        <p14:creationId xmlns:p14="http://schemas.microsoft.com/office/powerpoint/2010/main" val="401649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2EEF53C-E44B-405C-898D-48D1F7866037}" type="datetimeFigureOut">
              <a:rPr lang="en-US"/>
              <a:pPr>
                <a:defRPr/>
              </a:pPr>
              <a:t>12/6/2018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621DD87-F804-4F1D-A0DF-F4A3A6EBF16E}" type="slidenum">
              <a:rPr lang="en-US"/>
              <a:pPr/>
              <a:t>‹#›</a:t>
            </a:fld>
            <a:endParaRPr lang="en-US"/>
          </a:p>
        </p:txBody>
      </p:sp>
    </p:spTree>
    <p:extLst>
      <p:ext uri="{BB962C8B-B14F-4D97-AF65-F5344CB8AC3E}">
        <p14:creationId xmlns:p14="http://schemas.microsoft.com/office/powerpoint/2010/main" val="786310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334D56A-3D67-4C44-9126-0E8BA2790A83}" type="datetimeFigureOut">
              <a:rPr lang="en-US"/>
              <a:pPr>
                <a:defRPr/>
              </a:pPr>
              <a:t>12/6/2018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C54D8E5-AF72-4750-9995-689D0C8EDA60}" type="slidenum">
              <a:rPr lang="en-US"/>
              <a:pPr/>
              <a:t>‹#›</a:t>
            </a:fld>
            <a:endParaRPr lang="en-US"/>
          </a:p>
        </p:txBody>
      </p:sp>
    </p:spTree>
    <p:extLst>
      <p:ext uri="{BB962C8B-B14F-4D97-AF65-F5344CB8AC3E}">
        <p14:creationId xmlns:p14="http://schemas.microsoft.com/office/powerpoint/2010/main" val="3729241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10B54FE-C96E-4E6A-9771-4D5F188D6AED}" type="datetimeFigureOut">
              <a:rPr lang="en-US"/>
              <a:pPr>
                <a:defRPr/>
              </a:pPr>
              <a:t>12/6/2018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D3125E3-C88C-4112-95D6-E3BA3396BFCC}" type="slidenum">
              <a:rPr lang="en-US"/>
              <a:pPr/>
              <a:t>‹#›</a:t>
            </a:fld>
            <a:endParaRPr lang="en-US"/>
          </a:p>
        </p:txBody>
      </p:sp>
    </p:spTree>
    <p:extLst>
      <p:ext uri="{BB962C8B-B14F-4D97-AF65-F5344CB8AC3E}">
        <p14:creationId xmlns:p14="http://schemas.microsoft.com/office/powerpoint/2010/main" val="398541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8E5044F2-4ED2-4CF2-97B9-81431268660E}" type="datetimeFigureOut">
              <a:rPr lang="en-US"/>
              <a:pPr>
                <a:defRPr/>
              </a:pPr>
              <a:t>12/6/2018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4709CE7-1504-418A-A2AF-9E520E7BCB1B}" type="slidenum">
              <a:rPr lang="en-US"/>
              <a:pPr/>
              <a:t>‹#›</a:t>
            </a:fld>
            <a:endParaRPr lang="en-US"/>
          </a:p>
        </p:txBody>
      </p:sp>
      <p:pic>
        <p:nvPicPr>
          <p:cNvPr id="2055" name="Picture 25" descr="04_SOG_UNC_ppt"/>
          <p:cNvPicPr>
            <a:picLocks noChangeAspect="1" noChangeArrowheads="1"/>
          </p:cNvPicPr>
          <p:nvPr userDrawn="1"/>
        </p:nvPicPr>
        <p:blipFill>
          <a:blip r:embed="rId13">
            <a:extLst>
              <a:ext uri="{28A0092B-C50C-407E-A947-70E740481C1C}">
                <a14:useLocalDpi xmlns:a14="http://schemas.microsoft.com/office/drawing/2010/main" val="0"/>
              </a:ext>
            </a:extLst>
          </a:blip>
          <a:srcRect t="43239"/>
          <a:stretch>
            <a:fillRect/>
          </a:stretch>
        </p:blipFill>
        <p:spPr bwMode="auto">
          <a:xfrm>
            <a:off x="0" y="5638800"/>
            <a:ext cx="261461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0" descr="GrafBarFromWaterWiki.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857750" y="6172200"/>
            <a:ext cx="42862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Calibri" pitchFamily="34" charset="0"/>
        </a:defRPr>
      </a:lvl2pPr>
      <a:lvl3pPr algn="ctr" rtl="0" eaLnBrk="0" fontAlgn="base" hangingPunct="0">
        <a:spcBef>
          <a:spcPct val="0"/>
        </a:spcBef>
        <a:spcAft>
          <a:spcPct val="0"/>
        </a:spcAft>
        <a:defRPr sz="4400">
          <a:solidFill>
            <a:schemeClr val="accent1"/>
          </a:solidFill>
          <a:latin typeface="Calibri" pitchFamily="34" charset="0"/>
        </a:defRPr>
      </a:lvl3pPr>
      <a:lvl4pPr algn="ctr" rtl="0" eaLnBrk="0" fontAlgn="base" hangingPunct="0">
        <a:spcBef>
          <a:spcPct val="0"/>
        </a:spcBef>
        <a:spcAft>
          <a:spcPct val="0"/>
        </a:spcAft>
        <a:defRPr sz="4400">
          <a:solidFill>
            <a:schemeClr val="accent1"/>
          </a:solidFill>
          <a:latin typeface="Calibri" pitchFamily="34" charset="0"/>
        </a:defRPr>
      </a:lvl4pPr>
      <a:lvl5pPr algn="ctr" rtl="0" eaLnBrk="0" fontAlgn="base" hangingPunct="0">
        <a:spcBef>
          <a:spcPct val="0"/>
        </a:spcBef>
        <a:spcAft>
          <a:spcPct val="0"/>
        </a:spcAft>
        <a:defRPr sz="4400">
          <a:solidFill>
            <a:schemeClr val="accent1"/>
          </a:solidFill>
          <a:latin typeface="Calibri" pitchFamily="34" charset="0"/>
        </a:defRPr>
      </a:lvl5pPr>
      <a:lvl6pPr marL="457200" algn="ctr" rtl="0" fontAlgn="base">
        <a:spcBef>
          <a:spcPct val="0"/>
        </a:spcBef>
        <a:spcAft>
          <a:spcPct val="0"/>
        </a:spcAft>
        <a:defRPr sz="4400">
          <a:solidFill>
            <a:schemeClr val="accent1"/>
          </a:solidFill>
          <a:latin typeface="Calibri" pitchFamily="34" charset="0"/>
        </a:defRPr>
      </a:lvl6pPr>
      <a:lvl7pPr marL="914400" algn="ctr" rtl="0" fontAlgn="base">
        <a:spcBef>
          <a:spcPct val="0"/>
        </a:spcBef>
        <a:spcAft>
          <a:spcPct val="0"/>
        </a:spcAft>
        <a:defRPr sz="4400">
          <a:solidFill>
            <a:schemeClr val="accent1"/>
          </a:solidFill>
          <a:latin typeface="Calibri" pitchFamily="34" charset="0"/>
        </a:defRPr>
      </a:lvl7pPr>
      <a:lvl8pPr marL="1371600" algn="ctr" rtl="0" fontAlgn="base">
        <a:spcBef>
          <a:spcPct val="0"/>
        </a:spcBef>
        <a:spcAft>
          <a:spcPct val="0"/>
        </a:spcAft>
        <a:defRPr sz="4400">
          <a:solidFill>
            <a:schemeClr val="accent1"/>
          </a:solidFill>
          <a:latin typeface="Calibri" pitchFamily="34" charset="0"/>
        </a:defRPr>
      </a:lvl8pPr>
      <a:lvl9pPr marL="1828800" algn="ctr" rtl="0" fontAlgn="base">
        <a:spcBef>
          <a:spcPct val="0"/>
        </a:spcBef>
        <a:spcAft>
          <a:spcPct val="0"/>
        </a:spcAft>
        <a:defRPr sz="4400">
          <a:solidFill>
            <a:schemeClr val="accent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0"/>
            <a:ext cx="8534400" cy="1470025"/>
          </a:xfrm>
        </p:spPr>
        <p:txBody>
          <a:bodyPr/>
          <a:lstStyle/>
          <a:p>
            <a:r>
              <a:rPr lang="en-US" dirty="0"/>
              <a:t>Some (Fairly) Unique Features</a:t>
            </a:r>
            <a:br>
              <a:rPr lang="en-US" dirty="0"/>
            </a:br>
            <a:r>
              <a:rPr lang="en-US" dirty="0"/>
              <a:t>of Carolina Water Law</a:t>
            </a:r>
          </a:p>
        </p:txBody>
      </p:sp>
      <p:sp>
        <p:nvSpPr>
          <p:cNvPr id="4" name="TextBox 3"/>
          <p:cNvSpPr txBox="1"/>
          <p:nvPr/>
        </p:nvSpPr>
        <p:spPr>
          <a:xfrm>
            <a:off x="990600" y="4038600"/>
            <a:ext cx="7162800" cy="1200329"/>
          </a:xfrm>
          <a:prstGeom prst="rect">
            <a:avLst/>
          </a:prstGeom>
          <a:noFill/>
        </p:spPr>
        <p:txBody>
          <a:bodyPr wrap="square" rtlCol="0">
            <a:spAutoFit/>
          </a:bodyPr>
          <a:lstStyle/>
          <a:p>
            <a:pPr algn="ctr"/>
            <a:r>
              <a:rPr lang="en-US" dirty="0"/>
              <a:t>By Richard </a:t>
            </a:r>
            <a:r>
              <a:rPr lang="en-US" dirty="0" err="1"/>
              <a:t>Whisnant</a:t>
            </a:r>
            <a:r>
              <a:rPr lang="en-US" dirty="0"/>
              <a:t>, UNC Chapel Hill</a:t>
            </a:r>
          </a:p>
          <a:p>
            <a:pPr algn="ctr"/>
            <a:r>
              <a:rPr lang="en-US" dirty="0"/>
              <a:t>NC Environmental Management Commission</a:t>
            </a:r>
          </a:p>
          <a:p>
            <a:pPr algn="ctr"/>
            <a:r>
              <a:rPr lang="en-US" dirty="0"/>
              <a:t>Water Allocation Committee</a:t>
            </a:r>
          </a:p>
          <a:p>
            <a:pPr algn="ctr"/>
            <a:r>
              <a:rPr lang="en-US" dirty="0"/>
              <a:t>Jan. 9, 2019</a:t>
            </a:r>
          </a:p>
        </p:txBody>
      </p:sp>
    </p:spTree>
    <p:extLst>
      <p:ext uri="{BB962C8B-B14F-4D97-AF65-F5344CB8AC3E}">
        <p14:creationId xmlns:p14="http://schemas.microsoft.com/office/powerpoint/2010/main" val="90483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624887"/>
            <a:ext cx="6858000" cy="4089670"/>
          </a:xfrm>
          <a:prstGeom prst="rect">
            <a:avLst/>
          </a:prstGeom>
        </p:spPr>
      </p:pic>
      <p:sp>
        <p:nvSpPr>
          <p:cNvPr id="2" name="Title 1"/>
          <p:cNvSpPr>
            <a:spLocks noGrp="1"/>
          </p:cNvSpPr>
          <p:nvPr>
            <p:ph type="title"/>
          </p:nvPr>
        </p:nvSpPr>
        <p:spPr/>
        <p:txBody>
          <a:bodyPr/>
          <a:lstStyle/>
          <a:p>
            <a:r>
              <a:rPr lang="en-US" dirty="0"/>
              <a:t>What’s regulated and what’s not in NC water…and why</a:t>
            </a:r>
          </a:p>
        </p:txBody>
      </p:sp>
      <p:sp>
        <p:nvSpPr>
          <p:cNvPr id="3" name="Content Placeholder 2"/>
          <p:cNvSpPr>
            <a:spLocks noGrp="1"/>
          </p:cNvSpPr>
          <p:nvPr>
            <p:ph idx="1"/>
          </p:nvPr>
        </p:nvSpPr>
        <p:spPr>
          <a:xfrm>
            <a:off x="466381" y="1442426"/>
            <a:ext cx="8229600" cy="1752600"/>
          </a:xfrm>
        </p:spPr>
        <p:txBody>
          <a:bodyPr/>
          <a:lstStyle/>
          <a:p>
            <a:endParaRPr lang="en-US" dirty="0"/>
          </a:p>
          <a:p>
            <a:r>
              <a:rPr lang="en-US" dirty="0" err="1"/>
              <a:t>Interbasin</a:t>
            </a:r>
            <a:r>
              <a:rPr lang="en-US" dirty="0"/>
              <a:t> transfer </a:t>
            </a:r>
          </a:p>
        </p:txBody>
      </p:sp>
      <p:sp>
        <p:nvSpPr>
          <p:cNvPr id="4" name="Subtitle 2"/>
          <p:cNvSpPr txBox="1">
            <a:spLocks/>
          </p:cNvSpPr>
          <p:nvPr/>
        </p:nvSpPr>
        <p:spPr bwMode="auto">
          <a:xfrm rot="19861116">
            <a:off x="3793045" y="1996583"/>
            <a:ext cx="2861264" cy="95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rgbClr val="FF0000"/>
                </a:solidFill>
                <a:latin typeface="Gungsuh" panose="02030600000101010101" pitchFamily="18" charset="-127"/>
                <a:ea typeface="Gungsuh" panose="02030600000101010101" pitchFamily="18" charset="-127"/>
              </a:rPr>
              <a:t>Definitely!</a:t>
            </a:r>
          </a:p>
        </p:txBody>
      </p:sp>
      <p:sp>
        <p:nvSpPr>
          <p:cNvPr id="10" name="TextBox 9"/>
          <p:cNvSpPr txBox="1"/>
          <p:nvPr/>
        </p:nvSpPr>
        <p:spPr>
          <a:xfrm>
            <a:off x="1143000" y="4606086"/>
            <a:ext cx="4267200" cy="2108471"/>
          </a:xfrm>
          <a:prstGeom prst="rect">
            <a:avLst/>
          </a:prstGeom>
          <a:solidFill>
            <a:schemeClr val="bg1"/>
          </a:solidFill>
        </p:spPr>
        <p:txBody>
          <a:bodyPr wrap="square" rtlCol="0">
            <a:spAutoFit/>
          </a:bodyPr>
          <a:lstStyle/>
          <a:p>
            <a:endParaRPr lang="en-US" dirty="0"/>
          </a:p>
        </p:txBody>
      </p:sp>
      <p:sp>
        <p:nvSpPr>
          <p:cNvPr id="13" name="Content Placeholder 2"/>
          <p:cNvSpPr txBox="1">
            <a:spLocks/>
          </p:cNvSpPr>
          <p:nvPr/>
        </p:nvSpPr>
        <p:spPr bwMode="auto">
          <a:xfrm>
            <a:off x="457200" y="4606086"/>
            <a:ext cx="8229600" cy="1413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a:p>
            <a:r>
              <a:rPr lang="en-US" dirty="0"/>
              <a:t>NC is one of the (if not THE) most regulated states in the U.S. for </a:t>
            </a:r>
            <a:r>
              <a:rPr lang="en-US" dirty="0" err="1"/>
              <a:t>interbasin</a:t>
            </a:r>
            <a:r>
              <a:rPr lang="en-US" dirty="0"/>
              <a:t> transfers</a:t>
            </a:r>
          </a:p>
        </p:txBody>
      </p:sp>
    </p:spTree>
    <p:extLst>
      <p:ext uri="{BB962C8B-B14F-4D97-AF65-F5344CB8AC3E}">
        <p14:creationId xmlns:p14="http://schemas.microsoft.com/office/powerpoint/2010/main" val="426814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Geography and historical development imply many IBTs in NC</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5913" y="1600200"/>
            <a:ext cx="5712174" cy="4525963"/>
          </a:xfrm>
        </p:spPr>
      </p:pic>
    </p:spTree>
    <p:extLst>
      <p:ext uri="{BB962C8B-B14F-4D97-AF65-F5344CB8AC3E}">
        <p14:creationId xmlns:p14="http://schemas.microsoft.com/office/powerpoint/2010/main" val="1878016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Seven Cities project: roots of our IBT approach, death of a central planning approach?</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4927" y="1371601"/>
            <a:ext cx="3834145" cy="4800600"/>
          </a:xfrm>
          <a:prstGeom prst="rect">
            <a:avLst/>
          </a:prstGeom>
        </p:spPr>
      </p:pic>
    </p:spTree>
    <p:extLst>
      <p:ext uri="{BB962C8B-B14F-4D97-AF65-F5344CB8AC3E}">
        <p14:creationId xmlns:p14="http://schemas.microsoft.com/office/powerpoint/2010/main" val="2968162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“planned” about NC water…and why</a:t>
            </a:r>
          </a:p>
        </p:txBody>
      </p:sp>
      <p:sp>
        <p:nvSpPr>
          <p:cNvPr id="3" name="Content Placeholder 2"/>
          <p:cNvSpPr>
            <a:spLocks noGrp="1"/>
          </p:cNvSpPr>
          <p:nvPr>
            <p:ph idx="1"/>
          </p:nvPr>
        </p:nvSpPr>
        <p:spPr>
          <a:xfrm>
            <a:off x="466381" y="1442426"/>
            <a:ext cx="8229600" cy="1752600"/>
          </a:xfrm>
        </p:spPr>
        <p:txBody>
          <a:bodyPr/>
          <a:lstStyle/>
          <a:p>
            <a:endParaRPr lang="en-US" dirty="0"/>
          </a:p>
          <a:p>
            <a:r>
              <a:rPr lang="en-US" dirty="0"/>
              <a:t>“State water plan” never amounted to much</a:t>
            </a:r>
          </a:p>
          <a:p>
            <a:r>
              <a:rPr lang="en-US" dirty="0"/>
              <a:t>Local water supply/watershed plans probably useful, rarely scaled right for water problems </a:t>
            </a:r>
          </a:p>
          <a:p>
            <a:r>
              <a:rPr lang="en-US" dirty="0"/>
              <a:t>Good plans have usually been driven from local levels to meet fed/regional/State needs </a:t>
            </a:r>
          </a:p>
          <a:p>
            <a:r>
              <a:rPr lang="en-US" dirty="0"/>
              <a:t>Some hydrologic models in place</a:t>
            </a:r>
          </a:p>
        </p:txBody>
      </p:sp>
    </p:spTree>
    <p:extLst>
      <p:ext uri="{BB962C8B-B14F-4D97-AF65-F5344CB8AC3E}">
        <p14:creationId xmlns:p14="http://schemas.microsoft.com/office/powerpoint/2010/main" val="84726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 Hydrologic Model status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5109024"/>
              </p:ext>
            </p:extLst>
          </p:nvPr>
        </p:nvGraphicFramePr>
        <p:xfrm>
          <a:off x="1219200" y="1600200"/>
          <a:ext cx="7086600" cy="4495801"/>
        </p:xfrm>
        <a:graphic>
          <a:graphicData uri="http://schemas.openxmlformats.org/drawingml/2006/table">
            <a:tbl>
              <a:tblPr firstRow="1" firstCol="1" bandRow="1">
                <a:tableStyleId>{5C22544A-7EE6-4342-B048-85BDC9FD1C3A}</a:tableStyleId>
              </a:tblPr>
              <a:tblGrid>
                <a:gridCol w="1164650">
                  <a:extLst>
                    <a:ext uri="{9D8B030D-6E8A-4147-A177-3AD203B41FA5}">
                      <a16:colId xmlns:a16="http://schemas.microsoft.com/office/drawing/2014/main" val="20000"/>
                    </a:ext>
                  </a:extLst>
                </a:gridCol>
                <a:gridCol w="5921950">
                  <a:extLst>
                    <a:ext uri="{9D8B030D-6E8A-4147-A177-3AD203B41FA5}">
                      <a16:colId xmlns:a16="http://schemas.microsoft.com/office/drawing/2014/main" val="20001"/>
                    </a:ext>
                  </a:extLst>
                </a:gridCol>
              </a:tblGrid>
              <a:tr h="749301">
                <a:tc>
                  <a:txBody>
                    <a:bodyPr/>
                    <a:lstStyle/>
                    <a:p>
                      <a:pPr marL="0" marR="0" algn="just">
                        <a:spcBef>
                          <a:spcPts val="0"/>
                        </a:spcBef>
                        <a:spcAft>
                          <a:spcPts val="0"/>
                        </a:spcAft>
                      </a:pPr>
                      <a:r>
                        <a:rPr lang="en-US" sz="1100" dirty="0">
                          <a:effectLst/>
                        </a:rPr>
                        <a:t>Calendar</a:t>
                      </a:r>
                    </a:p>
                    <a:p>
                      <a:pPr marL="0" marR="0" algn="just">
                        <a:spcBef>
                          <a:spcPts val="0"/>
                        </a:spcBef>
                        <a:spcAft>
                          <a:spcPts val="0"/>
                        </a:spcAft>
                      </a:pPr>
                      <a:r>
                        <a:rPr lang="en-US" sz="1100" dirty="0">
                          <a:effectLst/>
                        </a:rPr>
                        <a:t>Year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10490" marR="0" algn="just">
                        <a:spcBef>
                          <a:spcPts val="0"/>
                        </a:spcBef>
                        <a:spcAft>
                          <a:spcPts val="0"/>
                        </a:spcAft>
                      </a:pPr>
                      <a:r>
                        <a:rPr lang="en-US" sz="1100" dirty="0">
                          <a:effectLst/>
                        </a:rPr>
                        <a:t>Status of River Basin Hydrologic Models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74650">
                <a:tc gridSpan="2">
                  <a:txBody>
                    <a:bodyPr/>
                    <a:lstStyle/>
                    <a:p>
                      <a:pPr marL="0" marR="0" algn="just">
                        <a:spcBef>
                          <a:spcPts val="0"/>
                        </a:spcBef>
                        <a:spcAft>
                          <a:spcPts val="0"/>
                        </a:spcAft>
                      </a:pPr>
                      <a:r>
                        <a:rPr lang="en-US" sz="1100">
                          <a:effectLst/>
                        </a:rPr>
                        <a:t>Completed models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1"/>
                  </a:ext>
                </a:extLst>
              </a:tr>
              <a:tr h="374650">
                <a:tc>
                  <a:txBody>
                    <a:bodyPr/>
                    <a:lstStyle/>
                    <a:p>
                      <a:pPr marL="0" marR="0" algn="just">
                        <a:spcBef>
                          <a:spcPts val="0"/>
                        </a:spcBef>
                        <a:spcAft>
                          <a:spcPts val="0"/>
                        </a:spcAft>
                      </a:pPr>
                      <a:r>
                        <a:rPr lang="en-US" sz="1100">
                          <a:effectLst/>
                        </a:rPr>
                        <a:t>2011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Broad and Tar models completed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74650">
                <a:tc>
                  <a:txBody>
                    <a:bodyPr/>
                    <a:lstStyle/>
                    <a:p>
                      <a:pPr marL="0" marR="0" algn="just">
                        <a:spcBef>
                          <a:spcPts val="0"/>
                        </a:spcBef>
                        <a:spcAft>
                          <a:spcPts val="0"/>
                        </a:spcAft>
                      </a:pPr>
                      <a:r>
                        <a:rPr lang="en-US" sz="1100">
                          <a:effectLst/>
                        </a:rPr>
                        <a:t>2012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Broad receives EMC approval; Cape Fear and Neuse combined model begun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374650">
                <a:tc>
                  <a:txBody>
                    <a:bodyPr/>
                    <a:lstStyle/>
                    <a:p>
                      <a:pPr marL="0" marR="0" algn="just">
                        <a:spcBef>
                          <a:spcPts val="0"/>
                        </a:spcBef>
                        <a:spcAft>
                          <a:spcPts val="0"/>
                        </a:spcAft>
                      </a:pPr>
                      <a:r>
                        <a:rPr lang="en-US" sz="1100" dirty="0">
                          <a:effectLst/>
                        </a:rPr>
                        <a:t>2013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Catawba, Roanoke, Cape Fear and Neuse combined models completed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74650">
                <a:tc>
                  <a:txBody>
                    <a:bodyPr/>
                    <a:lstStyle/>
                    <a:p>
                      <a:pPr marL="0" marR="0" algn="just">
                        <a:spcBef>
                          <a:spcPts val="0"/>
                        </a:spcBef>
                        <a:spcAft>
                          <a:spcPts val="0"/>
                        </a:spcAft>
                      </a:pPr>
                      <a:r>
                        <a:rPr lang="en-US" sz="1100" dirty="0">
                          <a:effectLst/>
                        </a:rPr>
                        <a:t>2014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Tar-Pamlico model completed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74650">
                <a:tc gridSpan="2">
                  <a:txBody>
                    <a:bodyPr/>
                    <a:lstStyle/>
                    <a:p>
                      <a:pPr marL="0" marR="0" algn="just">
                        <a:spcBef>
                          <a:spcPts val="0"/>
                        </a:spcBef>
                        <a:spcAft>
                          <a:spcPts val="0"/>
                        </a:spcAft>
                      </a:pPr>
                      <a:r>
                        <a:rPr lang="en-US" sz="1100" dirty="0">
                          <a:effectLst/>
                        </a:rPr>
                        <a:t>Schedule for remaining basins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0006"/>
                  </a:ext>
                </a:extLst>
              </a:tr>
              <a:tr h="374650">
                <a:tc>
                  <a:txBody>
                    <a:bodyPr/>
                    <a:lstStyle/>
                    <a:p>
                      <a:pPr marL="0" marR="0" algn="just">
                        <a:spcBef>
                          <a:spcPts val="0"/>
                        </a:spcBef>
                        <a:spcAft>
                          <a:spcPts val="0"/>
                        </a:spcAft>
                      </a:pPr>
                      <a:r>
                        <a:rPr lang="en-US" sz="1100" dirty="0">
                          <a:effectLst/>
                        </a:rPr>
                        <a:t>2018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a:effectLst/>
                        </a:rPr>
                        <a:t>French Broad, New, and Watauga (working contract)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74650">
                <a:tc>
                  <a:txBody>
                    <a:bodyPr/>
                    <a:lstStyle/>
                    <a:p>
                      <a:pPr marL="0" marR="0" algn="just">
                        <a:spcBef>
                          <a:spcPts val="0"/>
                        </a:spcBef>
                        <a:spcAft>
                          <a:spcPts val="0"/>
                        </a:spcAft>
                      </a:pPr>
                      <a:r>
                        <a:rPr lang="en-US" sz="1100" dirty="0">
                          <a:effectLst/>
                        </a:rPr>
                        <a:t>2019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dirty="0">
                          <a:effectLst/>
                        </a:rPr>
                        <a:t>Lumber and Yadkin Pee Dee (as</a:t>
                      </a:r>
                      <a:r>
                        <a:rPr lang="en-US" sz="1100" baseline="0" dirty="0">
                          <a:effectLst/>
                        </a:rPr>
                        <a:t> or when</a:t>
                      </a:r>
                      <a:r>
                        <a:rPr lang="en-US" sz="1100" dirty="0">
                          <a:effectLst/>
                        </a:rPr>
                        <a:t> funds are available)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374650">
                <a:tc>
                  <a:txBody>
                    <a:bodyPr/>
                    <a:lstStyle/>
                    <a:p>
                      <a:pPr marL="0" marR="0" algn="just">
                        <a:spcBef>
                          <a:spcPts val="0"/>
                        </a:spcBef>
                        <a:spcAft>
                          <a:spcPts val="0"/>
                        </a:spcAft>
                      </a:pPr>
                      <a:r>
                        <a:rPr lang="en-US" sz="1100" dirty="0">
                          <a:effectLst/>
                        </a:rPr>
                        <a:t>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dirty="0">
                          <a:effectLst/>
                        </a:rPr>
                        <a:t>Hiwassee and Little Tennessee (as</a:t>
                      </a:r>
                      <a:r>
                        <a:rPr lang="en-US" sz="1100" baseline="0" dirty="0">
                          <a:effectLst/>
                        </a:rPr>
                        <a:t> or when</a:t>
                      </a:r>
                      <a:r>
                        <a:rPr lang="en-US" sz="1100" dirty="0">
                          <a:effectLst/>
                        </a:rPr>
                        <a:t> funds are available)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374650">
                <a:tc>
                  <a:txBody>
                    <a:bodyPr/>
                    <a:lstStyle/>
                    <a:p>
                      <a:endParaRPr lang="en-US" sz="1000" dirty="0">
                        <a:effectLst/>
                        <a:latin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100" dirty="0">
                          <a:effectLst/>
                        </a:rPr>
                        <a:t>Albemarle Sound, Chowan, Onslow Bay, and Savannah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774009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Strengths of NC water regulation</a:t>
            </a:r>
          </a:p>
        </p:txBody>
      </p:sp>
      <p:sp>
        <p:nvSpPr>
          <p:cNvPr id="3" name="Content Placeholder 2"/>
          <p:cNvSpPr>
            <a:spLocks noGrp="1"/>
          </p:cNvSpPr>
          <p:nvPr>
            <p:ph idx="1"/>
          </p:nvPr>
        </p:nvSpPr>
        <p:spPr/>
        <p:txBody>
          <a:bodyPr/>
          <a:lstStyle/>
          <a:p>
            <a:r>
              <a:rPr lang="en-US" dirty="0"/>
              <a:t>Goal of integrating water resources/water quality/surface water/groundwater is good</a:t>
            </a:r>
          </a:p>
          <a:p>
            <a:r>
              <a:rPr lang="en-US" dirty="0"/>
              <a:t>We have done it on the cheap – which works ok when it rains the “right way” and there are no major water quality problems</a:t>
            </a:r>
          </a:p>
          <a:p>
            <a:r>
              <a:rPr lang="en-US" dirty="0"/>
              <a:t>Mostly pragmatic, not too dogmatic</a:t>
            </a:r>
          </a:p>
          <a:p>
            <a:r>
              <a:rPr lang="en-US" dirty="0"/>
              <a:t>Lots of models for regional cooperation</a:t>
            </a:r>
          </a:p>
          <a:p>
            <a:pPr marL="0" indent="0">
              <a:buNone/>
            </a:pPr>
            <a:r>
              <a:rPr lang="en-US" dirty="0"/>
              <a:t> </a:t>
            </a:r>
          </a:p>
          <a:p>
            <a:endParaRPr lang="en-US" dirty="0"/>
          </a:p>
        </p:txBody>
      </p:sp>
    </p:spTree>
    <p:extLst>
      <p:ext uri="{BB962C8B-B14F-4D97-AF65-F5344CB8AC3E}">
        <p14:creationId xmlns:p14="http://schemas.microsoft.com/office/powerpoint/2010/main" val="147923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lstStyle/>
          <a:p>
            <a:r>
              <a:rPr lang="en-US" dirty="0"/>
              <a:t>Weaknesses of NC water regulation</a:t>
            </a:r>
          </a:p>
        </p:txBody>
      </p:sp>
      <p:sp>
        <p:nvSpPr>
          <p:cNvPr id="3" name="Content Placeholder 2"/>
          <p:cNvSpPr>
            <a:spLocks noGrp="1"/>
          </p:cNvSpPr>
          <p:nvPr>
            <p:ph idx="1"/>
          </p:nvPr>
        </p:nvSpPr>
        <p:spPr/>
        <p:txBody>
          <a:bodyPr/>
          <a:lstStyle/>
          <a:p>
            <a:r>
              <a:rPr lang="en-US" dirty="0"/>
              <a:t>System evolved without concern for scarcity</a:t>
            </a:r>
          </a:p>
          <a:p>
            <a:pPr lvl="1"/>
            <a:r>
              <a:rPr lang="en-US" dirty="0"/>
              <a:t>Questionable priorities in shortages: the farm vs. the city issue</a:t>
            </a:r>
          </a:p>
          <a:p>
            <a:pPr lvl="1"/>
            <a:r>
              <a:rPr lang="en-US" dirty="0"/>
              <a:t>Uncontrolled extraction</a:t>
            </a:r>
          </a:p>
          <a:p>
            <a:pPr lvl="1"/>
            <a:r>
              <a:rPr lang="en-US" dirty="0"/>
              <a:t>Still widespread reliance on run-of-river systems</a:t>
            </a:r>
          </a:p>
        </p:txBody>
      </p:sp>
    </p:spTree>
    <p:extLst>
      <p:ext uri="{BB962C8B-B14F-4D97-AF65-F5344CB8AC3E}">
        <p14:creationId xmlns:p14="http://schemas.microsoft.com/office/powerpoint/2010/main" val="156777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Weaknesses in NC water policy, con.</a:t>
            </a:r>
          </a:p>
        </p:txBody>
      </p:sp>
      <p:sp>
        <p:nvSpPr>
          <p:cNvPr id="3" name="Content Placeholder 2"/>
          <p:cNvSpPr>
            <a:spLocks noGrp="1"/>
          </p:cNvSpPr>
          <p:nvPr>
            <p:ph sz="half" idx="1"/>
          </p:nvPr>
        </p:nvSpPr>
        <p:spPr/>
        <p:txBody>
          <a:bodyPr/>
          <a:lstStyle/>
          <a:p>
            <a:pPr marL="0" indent="0">
              <a:buNone/>
            </a:pPr>
            <a:r>
              <a:rPr lang="en-US" sz="2400" i="1" dirty="0"/>
              <a:t>“I had my lawyers research the question, and they told us that we could suck the state of Virginia out through that hole in the ground and there was nothing anyone could do about it.”</a:t>
            </a:r>
          </a:p>
          <a:p>
            <a:pPr marL="0" indent="0">
              <a:buNone/>
            </a:pPr>
            <a:endParaRPr lang="en-US" sz="2400" i="1" dirty="0"/>
          </a:p>
          <a:p>
            <a:pPr marL="0" indent="0">
              <a:buNone/>
            </a:pPr>
            <a:r>
              <a:rPr lang="en-US" sz="2000" dirty="0"/>
              <a:t>John. E. Ray III, Exec. VP, Union Camp (Savannah, Ga, July  16, 1970) (quoted in Fallows, </a:t>
            </a:r>
            <a:r>
              <a:rPr lang="en-US" sz="2000" cap="small" dirty="0"/>
              <a:t>The Water Lords </a:t>
            </a:r>
            <a:r>
              <a:rPr lang="en-US" sz="2000" dirty="0"/>
              <a:t>(1971))</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038600" y="1084761"/>
            <a:ext cx="5105400" cy="5463650"/>
          </a:xfrm>
        </p:spPr>
      </p:pic>
    </p:spTree>
    <p:extLst>
      <p:ext uri="{BB962C8B-B14F-4D97-AF65-F5344CB8AC3E}">
        <p14:creationId xmlns:p14="http://schemas.microsoft.com/office/powerpoint/2010/main" val="315950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lstStyle/>
          <a:p>
            <a:r>
              <a:rPr lang="en-US" sz="3600" dirty="0"/>
              <a:t>Weaknesses of NC water regulation, con. </a:t>
            </a:r>
          </a:p>
        </p:txBody>
      </p:sp>
      <p:sp>
        <p:nvSpPr>
          <p:cNvPr id="3" name="Content Placeholder 2"/>
          <p:cNvSpPr>
            <a:spLocks noGrp="1"/>
          </p:cNvSpPr>
          <p:nvPr>
            <p:ph idx="1"/>
          </p:nvPr>
        </p:nvSpPr>
        <p:spPr>
          <a:xfrm>
            <a:off x="457200" y="1600201"/>
            <a:ext cx="8229600" cy="2667000"/>
          </a:xfrm>
        </p:spPr>
        <p:txBody>
          <a:bodyPr/>
          <a:lstStyle/>
          <a:p>
            <a:r>
              <a:rPr lang="en-US" dirty="0"/>
              <a:t>Modeling still somewhat crude and incomplete</a:t>
            </a:r>
          </a:p>
          <a:p>
            <a:r>
              <a:rPr lang="en-US" dirty="0"/>
              <a:t>Regional and interstate water cooperation still has a long way to grow</a:t>
            </a:r>
          </a:p>
        </p:txBody>
      </p:sp>
    </p:spTree>
    <p:extLst>
      <p:ext uri="{BB962C8B-B14F-4D97-AF65-F5344CB8AC3E}">
        <p14:creationId xmlns:p14="http://schemas.microsoft.com/office/powerpoint/2010/main" val="307357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rtlCol="0">
            <a:normAutofit/>
          </a:bodyPr>
          <a:lstStyle/>
          <a:p>
            <a:pPr eaLnBrk="1" fontAlgn="auto" hangingPunct="1">
              <a:spcAft>
                <a:spcPts val="0"/>
              </a:spcAft>
              <a:defRPr/>
            </a:pPr>
            <a:r>
              <a:rPr lang="en-US" dirty="0"/>
              <a:t>Eastern US regions and water</a:t>
            </a:r>
          </a:p>
        </p:txBody>
      </p:sp>
      <p:sp>
        <p:nvSpPr>
          <p:cNvPr id="19459" name="Content Placeholder 3"/>
          <p:cNvSpPr>
            <a:spLocks noGrp="1"/>
          </p:cNvSpPr>
          <p:nvPr>
            <p:ph idx="1"/>
          </p:nvPr>
        </p:nvSpPr>
        <p:spPr>
          <a:xfrm>
            <a:off x="457200" y="2710637"/>
            <a:ext cx="4495800" cy="1295400"/>
          </a:xfrm>
        </p:spPr>
        <p:txBody>
          <a:bodyPr/>
          <a:lstStyle/>
          <a:p>
            <a:pPr marL="0" indent="0" eaLnBrk="1" hangingPunct="1">
              <a:buNone/>
            </a:pPr>
            <a:r>
              <a:rPr lang="en-US" sz="2800" dirty="0"/>
              <a:t>Institutional context: SEUSA is behind in regional water management</a:t>
            </a:r>
          </a:p>
        </p:txBody>
      </p:sp>
      <p:pic>
        <p:nvPicPr>
          <p:cNvPr id="5" name="Picture 4" descr="map_crystal.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447800"/>
            <a:ext cx="36480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5486400" y="1447800"/>
            <a:ext cx="1905000"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1"/>
                </a:solidFill>
                <a:cs typeface="Arial" charset="0"/>
              </a:rPr>
              <a:t>Great Lakes Compact</a:t>
            </a:r>
          </a:p>
        </p:txBody>
      </p:sp>
      <p:sp>
        <p:nvSpPr>
          <p:cNvPr id="7" name="Oval 6"/>
          <p:cNvSpPr/>
          <p:nvPr/>
        </p:nvSpPr>
        <p:spPr>
          <a:xfrm rot="20494827">
            <a:off x="7185025" y="1646238"/>
            <a:ext cx="533400" cy="15176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en-US" sz="1100">
                <a:solidFill>
                  <a:srgbClr val="FFFFFF"/>
                </a:solidFill>
                <a:cs typeface="Arial" charset="0"/>
              </a:rPr>
              <a:t>Su</a:t>
            </a:r>
            <a:r>
              <a:rPr lang="en-US" sz="1100">
                <a:solidFill>
                  <a:schemeClr val="accent1"/>
                </a:solidFill>
                <a:cs typeface="Arial" charset="0"/>
              </a:rPr>
              <a:t>Susquehanna, Delaware Compancst</a:t>
            </a:r>
            <a:endParaRPr lang="en-US" sz="1100">
              <a:solidFill>
                <a:srgbClr val="FFFFFF"/>
              </a:solidFill>
              <a:cs typeface="Arial" charset="0"/>
            </a:endParaRPr>
          </a:p>
        </p:txBody>
      </p:sp>
      <p:sp>
        <p:nvSpPr>
          <p:cNvPr id="8" name="Oval 7"/>
          <p:cNvSpPr/>
          <p:nvPr/>
        </p:nvSpPr>
        <p:spPr>
          <a:xfrm>
            <a:off x="6096000" y="4267200"/>
            <a:ext cx="18288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accent1"/>
                </a:solidFill>
                <a:cs typeface="Arial" charset="0"/>
              </a:rPr>
              <a:t>Water management districts</a:t>
            </a:r>
          </a:p>
        </p:txBody>
      </p:sp>
      <p:sp>
        <p:nvSpPr>
          <p:cNvPr id="9" name="Oval 8"/>
          <p:cNvSpPr/>
          <p:nvPr/>
        </p:nvSpPr>
        <p:spPr>
          <a:xfrm rot="1912643">
            <a:off x="6933172" y="3087960"/>
            <a:ext cx="601654" cy="1227836"/>
          </a:xfrm>
          <a:prstGeom prst="ellipse">
            <a:avLst/>
          </a:prstGeom>
          <a:noFill/>
          <a:ln w="63500">
            <a:solidFill>
              <a:srgbClr val="FF00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cs typeface="Arial" charset="0"/>
            </a:endParaRPr>
          </a:p>
        </p:txBody>
      </p:sp>
      <p:sp>
        <p:nvSpPr>
          <p:cNvPr id="11" name="Oval 10"/>
          <p:cNvSpPr/>
          <p:nvPr/>
        </p:nvSpPr>
        <p:spPr>
          <a:xfrm rot="18853306">
            <a:off x="6008688" y="3524250"/>
            <a:ext cx="1079500" cy="4222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1"/>
                </a:solidFill>
                <a:cs typeface="Arial" charset="0"/>
              </a:rPr>
              <a:t>TVA</a:t>
            </a:r>
          </a:p>
        </p:txBody>
      </p:sp>
      <p:sp>
        <p:nvSpPr>
          <p:cNvPr id="10" name="Oval 9"/>
          <p:cNvSpPr/>
          <p:nvPr/>
        </p:nvSpPr>
        <p:spPr>
          <a:xfrm rot="17117822">
            <a:off x="7264400" y="2571751"/>
            <a:ext cx="390525" cy="889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en-US" sz="1100" dirty="0" err="1">
                <a:solidFill>
                  <a:srgbClr val="FFFFFF"/>
                </a:solidFill>
                <a:cs typeface="Arial" charset="0"/>
              </a:rPr>
              <a:t>Su</a:t>
            </a:r>
            <a:r>
              <a:rPr lang="en-US" sz="1100" dirty="0" err="1">
                <a:solidFill>
                  <a:schemeClr val="accent1"/>
                </a:solidFill>
                <a:cs typeface="Arial" charset="0"/>
              </a:rPr>
              <a:t>Potomac</a:t>
            </a:r>
            <a:r>
              <a:rPr lang="en-US" sz="1100" dirty="0">
                <a:solidFill>
                  <a:schemeClr val="accent1"/>
                </a:solidFill>
                <a:cs typeface="Arial" charset="0"/>
              </a:rPr>
              <a:t> Commission</a:t>
            </a:r>
            <a:endParaRPr lang="en-US" sz="1100" dirty="0">
              <a:solidFill>
                <a:srgbClr val="FFFFFF"/>
              </a:solidFill>
              <a:cs typeface="Arial" charset="0"/>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457200" y="1600201"/>
            <a:ext cx="8229600" cy="2819400"/>
          </a:xfrm>
        </p:spPr>
        <p:txBody>
          <a:bodyPr/>
          <a:lstStyle/>
          <a:p>
            <a:r>
              <a:rPr lang="en-US" dirty="0"/>
              <a:t>Thinking about water at multiple scales</a:t>
            </a:r>
          </a:p>
          <a:p>
            <a:r>
              <a:rPr lang="en-US" dirty="0"/>
              <a:t>What’s regulated and what’s not when it comes to water in NC…and why?</a:t>
            </a:r>
          </a:p>
          <a:p>
            <a:r>
              <a:rPr lang="en-US" dirty="0"/>
              <a:t>What’s planned about water in NC, and how?</a:t>
            </a:r>
          </a:p>
          <a:p>
            <a:r>
              <a:rPr lang="en-US" dirty="0"/>
              <a:t>Strengths/weaknesses/opportunities/threats for Carolina water resources</a:t>
            </a:r>
          </a:p>
        </p:txBody>
      </p:sp>
    </p:spTree>
    <p:extLst>
      <p:ext uri="{BB962C8B-B14F-4D97-AF65-F5344CB8AC3E}">
        <p14:creationId xmlns:p14="http://schemas.microsoft.com/office/powerpoint/2010/main" val="208590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1"/>
          <p:cNvGrpSpPr>
            <a:grpSpLocks/>
          </p:cNvGrpSpPr>
          <p:nvPr/>
        </p:nvGrpSpPr>
        <p:grpSpPr bwMode="auto">
          <a:xfrm>
            <a:off x="6172200" y="1524000"/>
            <a:ext cx="1981200" cy="2971800"/>
            <a:chOff x="4724400" y="3886200"/>
            <a:chExt cx="3522663" cy="2514600"/>
          </a:xfrm>
        </p:grpSpPr>
        <p:pic>
          <p:nvPicPr>
            <p:cNvPr id="9228" name="Picture 3" descr="FallsLake102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886200"/>
              <a:ext cx="352266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 name="TextBox 5"/>
            <p:cNvSpPr txBox="1">
              <a:spLocks noChangeArrowheads="1"/>
            </p:cNvSpPr>
            <p:nvPr/>
          </p:nvSpPr>
          <p:spPr bwMode="auto">
            <a:xfrm>
              <a:off x="4800600" y="5616575"/>
              <a:ext cx="3200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00">
                  <a:solidFill>
                    <a:schemeClr val="bg1"/>
                  </a:solidFill>
                  <a:latin typeface="Calibri" panose="020F0502020204030204" pitchFamily="34" charset="0"/>
                </a:rPr>
                <a:t>Falls Lake</a:t>
              </a:r>
            </a:p>
            <a:p>
              <a:pPr eaLnBrk="1" hangingPunct="1"/>
              <a:r>
                <a:rPr lang="en-US" sz="1400">
                  <a:solidFill>
                    <a:schemeClr val="bg1"/>
                  </a:solidFill>
                  <a:latin typeface="Calibri" panose="020F0502020204030204" pitchFamily="34" charset="0"/>
                </a:rPr>
                <a:t>December 2007</a:t>
              </a:r>
            </a:p>
          </p:txBody>
        </p:sp>
      </p:grpSp>
      <p:sp>
        <p:nvSpPr>
          <p:cNvPr id="9219" name="Title 1"/>
          <p:cNvSpPr>
            <a:spLocks noGrp="1"/>
          </p:cNvSpPr>
          <p:nvPr>
            <p:ph type="title"/>
          </p:nvPr>
        </p:nvSpPr>
        <p:spPr/>
        <p:txBody>
          <a:bodyPr/>
          <a:lstStyle/>
          <a:p>
            <a:r>
              <a:rPr lang="en-US" dirty="0"/>
              <a:t>The resilience problem:</a:t>
            </a:r>
          </a:p>
        </p:txBody>
      </p:sp>
      <p:sp>
        <p:nvSpPr>
          <p:cNvPr id="3" name="Content Placeholder 2"/>
          <p:cNvSpPr>
            <a:spLocks noGrp="1"/>
          </p:cNvSpPr>
          <p:nvPr>
            <p:ph idx="1"/>
          </p:nvPr>
        </p:nvSpPr>
        <p:spPr>
          <a:xfrm>
            <a:off x="457200" y="1600200"/>
            <a:ext cx="8229600" cy="1143000"/>
          </a:xfrm>
        </p:spPr>
        <p:txBody>
          <a:bodyPr/>
          <a:lstStyle/>
          <a:p>
            <a:r>
              <a:rPr lang="en-US" sz="2400"/>
              <a:t>In 2007 every place in NC got at least 35” of rain. </a:t>
            </a:r>
          </a:p>
          <a:p>
            <a:r>
              <a:rPr lang="en-US" sz="2400"/>
              <a:t>How our water systems fared  </a:t>
            </a:r>
          </a:p>
        </p:txBody>
      </p:sp>
      <p:grpSp>
        <p:nvGrpSpPr>
          <p:cNvPr id="7" name="Group 12"/>
          <p:cNvGrpSpPr>
            <a:grpSpLocks/>
          </p:cNvGrpSpPr>
          <p:nvPr/>
        </p:nvGrpSpPr>
        <p:grpSpPr bwMode="auto">
          <a:xfrm>
            <a:off x="914400" y="2590800"/>
            <a:ext cx="2209800" cy="2185988"/>
            <a:chOff x="499241" y="3582988"/>
            <a:chExt cx="3810000" cy="2887955"/>
          </a:xfrm>
        </p:grpSpPr>
        <p:pic>
          <p:nvPicPr>
            <p:cNvPr id="9226" name="Picture 3" descr="RockyMt1024.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241" y="3582988"/>
              <a:ext cx="3429000"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7" name="TextBox 2"/>
            <p:cNvSpPr txBox="1">
              <a:spLocks noChangeArrowheads="1"/>
            </p:cNvSpPr>
            <p:nvPr/>
          </p:nvSpPr>
          <p:spPr bwMode="auto">
            <a:xfrm>
              <a:off x="499241" y="5495291"/>
              <a:ext cx="3810000" cy="97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00">
                  <a:solidFill>
                    <a:schemeClr val="bg1"/>
                  </a:solidFill>
                  <a:latin typeface="Calibri" panose="020F0502020204030204" pitchFamily="34" charset="0"/>
                </a:rPr>
                <a:t>Rocky Mount’s water  reservoir Nov 2007</a:t>
              </a:r>
            </a:p>
            <a:p>
              <a:pPr eaLnBrk="1" hangingPunct="1"/>
              <a:r>
                <a:rPr lang="en-US" sz="1400">
                  <a:solidFill>
                    <a:schemeClr val="bg1"/>
                  </a:solidFill>
                  <a:latin typeface="Calibri" panose="020F0502020204030204" pitchFamily="34" charset="0"/>
                </a:rPr>
                <a:t>September 2007</a:t>
              </a:r>
            </a:p>
          </p:txBody>
        </p:sp>
      </p:grpSp>
      <p:grpSp>
        <p:nvGrpSpPr>
          <p:cNvPr id="10" name="Group 9"/>
          <p:cNvGrpSpPr>
            <a:grpSpLocks/>
          </p:cNvGrpSpPr>
          <p:nvPr/>
        </p:nvGrpSpPr>
        <p:grpSpPr bwMode="auto">
          <a:xfrm>
            <a:off x="3200400" y="2590800"/>
            <a:ext cx="2590800" cy="1905000"/>
            <a:chOff x="762000" y="914400"/>
            <a:chExt cx="3429000" cy="2567554"/>
          </a:xfrm>
        </p:grpSpPr>
        <p:pic>
          <p:nvPicPr>
            <p:cNvPr id="9224" name="Picture 5" descr="LakeMichie1024.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966" y="914400"/>
              <a:ext cx="3421034" cy="2567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Box 3"/>
            <p:cNvSpPr txBox="1">
              <a:spLocks noChangeArrowheads="1"/>
            </p:cNvSpPr>
            <p:nvPr/>
          </p:nvSpPr>
          <p:spPr bwMode="auto">
            <a:xfrm>
              <a:off x="762000" y="2743200"/>
              <a:ext cx="3352800" cy="539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00">
                  <a:solidFill>
                    <a:schemeClr val="bg1"/>
                  </a:solidFill>
                  <a:latin typeface="Calibri" panose="020F0502020204030204" pitchFamily="34" charset="0"/>
                </a:rPr>
                <a:t>Lake Michie, Durham County</a:t>
              </a:r>
            </a:p>
            <a:p>
              <a:pPr eaLnBrk="1" hangingPunct="1"/>
              <a:r>
                <a:rPr lang="en-US" sz="1400">
                  <a:solidFill>
                    <a:schemeClr val="bg1"/>
                  </a:solidFill>
                  <a:latin typeface="Calibri" panose="020F0502020204030204" pitchFamily="34" charset="0"/>
                </a:rPr>
                <a:t>October 2007</a:t>
              </a:r>
            </a:p>
          </p:txBody>
        </p:sp>
      </p:grpSp>
      <p:sp>
        <p:nvSpPr>
          <p:cNvPr id="16" name="Content Placeholder 2"/>
          <p:cNvSpPr txBox="1">
            <a:spLocks/>
          </p:cNvSpPr>
          <p:nvPr/>
        </p:nvSpPr>
        <p:spPr bwMode="auto">
          <a:xfrm>
            <a:off x="533400" y="4648200"/>
            <a:ext cx="8229600" cy="1143000"/>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en-US" sz="2400" dirty="0">
                <a:latin typeface="+mn-lt"/>
                <a:cs typeface="+mn-cs"/>
              </a:rPr>
              <a:t>Question: how is it that we get more precipitation in 2007 than most of the USA gets in an average year,</a:t>
            </a:r>
            <a:br>
              <a:rPr lang="en-US" sz="2400" dirty="0">
                <a:latin typeface="+mn-lt"/>
                <a:cs typeface="+mn-cs"/>
              </a:rPr>
            </a:br>
            <a:r>
              <a:rPr lang="en-US" sz="2400" dirty="0">
                <a:latin typeface="+mn-lt"/>
                <a:cs typeface="+mn-cs"/>
              </a:rPr>
              <a:t>yet we are plunged into extreme drought?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par>
                                <p:cTn id="17" presetID="53"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par>
                                <p:cTn id="27" presetID="53"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143000"/>
          </a:xfrm>
        </p:spPr>
        <p:txBody>
          <a:bodyPr/>
          <a:lstStyle/>
          <a:p>
            <a:r>
              <a:rPr lang="en-US" dirty="0"/>
              <a:t>Opportunities for NC water resources</a:t>
            </a:r>
          </a:p>
        </p:txBody>
      </p:sp>
      <p:sp>
        <p:nvSpPr>
          <p:cNvPr id="3" name="Content Placeholder 2"/>
          <p:cNvSpPr>
            <a:spLocks noGrp="1"/>
          </p:cNvSpPr>
          <p:nvPr>
            <p:ph idx="1"/>
          </p:nvPr>
        </p:nvSpPr>
        <p:spPr/>
        <p:txBody>
          <a:bodyPr/>
          <a:lstStyle/>
          <a:p>
            <a:r>
              <a:rPr lang="en-US" dirty="0"/>
              <a:t>The rare nonpartisan environmental problem</a:t>
            </a:r>
          </a:p>
          <a:p>
            <a:r>
              <a:rPr lang="en-US" dirty="0"/>
              <a:t>Business interests and basic human needs might transcend other policy divisions</a:t>
            </a:r>
          </a:p>
          <a:p>
            <a:r>
              <a:rPr lang="en-US" dirty="0"/>
              <a:t>Water prices have risen, but still very low</a:t>
            </a:r>
          </a:p>
          <a:p>
            <a:r>
              <a:rPr lang="en-US" dirty="0"/>
              <a:t>Rising recognition of water as a key environmental and economic asset</a:t>
            </a:r>
          </a:p>
        </p:txBody>
      </p:sp>
    </p:spTree>
    <p:extLst>
      <p:ext uri="{BB962C8B-B14F-4D97-AF65-F5344CB8AC3E}">
        <p14:creationId xmlns:p14="http://schemas.microsoft.com/office/powerpoint/2010/main" val="60287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artoon"/>
          <p:cNvPicPr>
            <a:picLocks noChangeAspect="1" noChangeArrowheads="1"/>
          </p:cNvPicPr>
          <p:nvPr/>
        </p:nvPicPr>
        <p:blipFill>
          <a:blip r:embed="rId3" cstate="print"/>
          <a:srcRect/>
          <a:stretch>
            <a:fillRect/>
          </a:stretch>
        </p:blipFill>
        <p:spPr bwMode="auto">
          <a:xfrm>
            <a:off x="1066800" y="1108075"/>
            <a:ext cx="6962775" cy="5445125"/>
          </a:xfrm>
          <a:prstGeom prst="rect">
            <a:avLst/>
          </a:prstGeom>
          <a:noFill/>
          <a:ln w="9525">
            <a:noFill/>
            <a:miter lim="800000"/>
            <a:headEnd/>
            <a:tailEnd/>
          </a:ln>
        </p:spPr>
      </p:pic>
      <p:sp>
        <p:nvSpPr>
          <p:cNvPr id="11267" name="Rectangle 3"/>
          <p:cNvSpPr>
            <a:spLocks noGrp="1" noChangeArrowheads="1"/>
          </p:cNvSpPr>
          <p:nvPr>
            <p:ph type="title"/>
          </p:nvPr>
        </p:nvSpPr>
        <p:spPr>
          <a:xfrm>
            <a:off x="609600" y="76200"/>
            <a:ext cx="7772400" cy="1143000"/>
          </a:xfrm>
        </p:spPr>
        <p:txBody>
          <a:bodyPr/>
          <a:lstStyle/>
          <a:p>
            <a:r>
              <a:rPr lang="en-US" sz="3600" dirty="0"/>
              <a:t>A Dept. of Commerce View of Environmental Assets, c. 1997</a:t>
            </a:r>
          </a:p>
        </p:txBody>
      </p:sp>
    </p:spTree>
    <p:extLst>
      <p:ext uri="{BB962C8B-B14F-4D97-AF65-F5344CB8AC3E}">
        <p14:creationId xmlns:p14="http://schemas.microsoft.com/office/powerpoint/2010/main" val="175509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 calcmode="lin" valueType="num">
                                      <p:cBhvr>
                                        <p:cTn id="9" dur="1000" fill="hold"/>
                                        <p:tgtEl>
                                          <p:spTgt spid="11266"/>
                                        </p:tgtEl>
                                        <p:attrNameLst>
                                          <p:attrName>style.rotation</p:attrName>
                                        </p:attrNameLst>
                                      </p:cBhvr>
                                      <p:tavLst>
                                        <p:tav tm="0">
                                          <p:val>
                                            <p:fltVal val="90"/>
                                          </p:val>
                                        </p:tav>
                                        <p:tav tm="100000">
                                          <p:val>
                                            <p:fltVal val="0"/>
                                          </p:val>
                                        </p:tav>
                                      </p:tavLst>
                                    </p:anim>
                                    <p:animEffect transition="in" filter="fade">
                                      <p:cBhvr>
                                        <p:cTn id="10"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Threats to better NC water resources</a:t>
            </a:r>
          </a:p>
        </p:txBody>
      </p:sp>
      <p:sp>
        <p:nvSpPr>
          <p:cNvPr id="3" name="Content Placeholder 2"/>
          <p:cNvSpPr>
            <a:spLocks noGrp="1"/>
          </p:cNvSpPr>
          <p:nvPr>
            <p:ph idx="1"/>
          </p:nvPr>
        </p:nvSpPr>
        <p:spPr/>
        <p:txBody>
          <a:bodyPr/>
          <a:lstStyle/>
          <a:p>
            <a:r>
              <a:rPr lang="en-US" dirty="0"/>
              <a:t>Complacency among major water users...”we got ours, keep your hands off”</a:t>
            </a:r>
          </a:p>
          <a:p>
            <a:r>
              <a:rPr lang="en-US" dirty="0"/>
              <a:t>Poor citizen and cultural understanding of threats to water</a:t>
            </a:r>
          </a:p>
          <a:p>
            <a:r>
              <a:rPr lang="en-US" dirty="0"/>
              <a:t>Slow variables…nutrient </a:t>
            </a:r>
            <a:r>
              <a:rPr lang="en-US" dirty="0" err="1"/>
              <a:t>overenrichment</a:t>
            </a:r>
            <a:r>
              <a:rPr lang="en-US" dirty="0"/>
              <a:t>, emerging contaminants, deferred maintenance…</a:t>
            </a:r>
          </a:p>
        </p:txBody>
      </p:sp>
    </p:spTree>
    <p:extLst>
      <p:ext uri="{BB962C8B-B14F-4D97-AF65-F5344CB8AC3E}">
        <p14:creationId xmlns:p14="http://schemas.microsoft.com/office/powerpoint/2010/main" val="184374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the right scale to tackle these long-term water concerns?</a:t>
            </a:r>
          </a:p>
        </p:txBody>
      </p:sp>
      <p:sp>
        <p:nvSpPr>
          <p:cNvPr id="3" name="Content Placeholder 2"/>
          <p:cNvSpPr>
            <a:spLocks noGrp="1"/>
          </p:cNvSpPr>
          <p:nvPr>
            <p:ph idx="1"/>
          </p:nvPr>
        </p:nvSpPr>
        <p:spPr/>
        <p:txBody>
          <a:bodyPr>
            <a:normAutofit fontScale="92500" lnSpcReduction="20000"/>
          </a:bodyPr>
          <a:lstStyle/>
          <a:p>
            <a:r>
              <a:rPr lang="en-US" dirty="0"/>
              <a:t>NC’s traditional approach</a:t>
            </a:r>
          </a:p>
          <a:p>
            <a:pPr lvl="1"/>
            <a:r>
              <a:rPr lang="en-US" dirty="0"/>
              <a:t>Leave it up to individual water systems to solve</a:t>
            </a:r>
          </a:p>
          <a:p>
            <a:pPr lvl="1"/>
            <a:r>
              <a:rPr lang="en-US" dirty="0"/>
              <a:t>Small, weak state agency monitoring with required reports from local systems and a powerful but politically difficult ability to single out areas for more regulation (“Capacity use areas”)</a:t>
            </a:r>
          </a:p>
          <a:p>
            <a:pPr lvl="1"/>
            <a:r>
              <a:rPr lang="en-US" dirty="0"/>
              <a:t>Enjoy but don’t try hard to steer federal efforts</a:t>
            </a:r>
          </a:p>
          <a:p>
            <a:r>
              <a:rPr lang="en-US" dirty="0"/>
              <a:t>Water allocation study (2008, 2010) </a:t>
            </a:r>
            <a:r>
              <a:rPr lang="en-US" dirty="0" err="1"/>
              <a:t>recs</a:t>
            </a:r>
            <a:endParaRPr lang="en-US" dirty="0"/>
          </a:p>
          <a:p>
            <a:pPr lvl="1"/>
            <a:r>
              <a:rPr lang="en-US" dirty="0"/>
              <a:t>Continue primacy of local systems</a:t>
            </a:r>
          </a:p>
          <a:p>
            <a:pPr lvl="1"/>
            <a:r>
              <a:rPr lang="en-US" dirty="0"/>
              <a:t>But put more resources and power behind river-basin scaled planning organizations, at least where scarcity is expected in the next 50-75 years</a:t>
            </a:r>
          </a:p>
        </p:txBody>
      </p:sp>
    </p:spTree>
    <p:extLst>
      <p:ext uri="{BB962C8B-B14F-4D97-AF65-F5344CB8AC3E}">
        <p14:creationId xmlns:p14="http://schemas.microsoft.com/office/powerpoint/2010/main" val="51910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pPr marL="0" indent="0">
              <a:buNone/>
            </a:pPr>
            <a:r>
              <a:rPr lang="en-US" dirty="0"/>
              <a:t>The brownfields model:</a:t>
            </a:r>
          </a:p>
          <a:p>
            <a:pPr marL="0" indent="0">
              <a:buNone/>
            </a:pPr>
            <a:r>
              <a:rPr lang="en-US" dirty="0"/>
              <a:t>Get the right folks around the table and give them some real resources to work with…but who are those folks?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6574" y="3429000"/>
            <a:ext cx="2794426" cy="2870626"/>
          </a:xfrm>
          <a:prstGeom prst="rect">
            <a:avLst/>
          </a:prstGeom>
        </p:spPr>
      </p:pic>
    </p:spTree>
    <p:extLst>
      <p:ext uri="{BB962C8B-B14F-4D97-AF65-F5344CB8AC3E}">
        <p14:creationId xmlns:p14="http://schemas.microsoft.com/office/powerpoint/2010/main" val="339194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On scale: the region, the states, the basins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379997"/>
            <a:ext cx="4267200" cy="4708922"/>
          </a:xfrm>
          <a:prstGeom prst="rect">
            <a:avLst/>
          </a:prstGeom>
        </p:spPr>
      </p:pic>
    </p:spTree>
    <p:extLst>
      <p:ext uri="{BB962C8B-B14F-4D97-AF65-F5344CB8AC3E}">
        <p14:creationId xmlns:p14="http://schemas.microsoft.com/office/powerpoint/2010/main" val="3729211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Picture 6"/>
          <p:cNvPicPr>
            <a:picLocks noChangeArrowheads="1"/>
          </p:cNvPicPr>
          <p:nvPr/>
        </p:nvPicPr>
        <p:blipFill>
          <a:blip r:embed="rId3"/>
          <a:srcRect/>
          <a:stretch>
            <a:fillRect/>
          </a:stretch>
        </p:blipFill>
        <p:spPr bwMode="auto">
          <a:xfrm>
            <a:off x="914400" y="1295400"/>
            <a:ext cx="6191250" cy="3057525"/>
          </a:xfrm>
          <a:prstGeom prst="rect">
            <a:avLst/>
          </a:prstGeom>
          <a:noFill/>
          <a:ln w="9525">
            <a:noFill/>
            <a:miter lim="800000"/>
            <a:headEnd/>
            <a:tailEnd/>
          </a:ln>
          <a:effectLst/>
        </p:spPr>
      </p:pic>
      <p:sp>
        <p:nvSpPr>
          <p:cNvPr id="31746" name="Rectangle 2"/>
          <p:cNvSpPr>
            <a:spLocks noGrp="1" noChangeArrowheads="1"/>
          </p:cNvSpPr>
          <p:nvPr>
            <p:ph type="title"/>
          </p:nvPr>
        </p:nvSpPr>
        <p:spPr/>
        <p:txBody>
          <a:bodyPr/>
          <a:lstStyle/>
          <a:p>
            <a:r>
              <a:rPr lang="en-US"/>
              <a:t>Aquifers in the Carolinas</a:t>
            </a:r>
          </a:p>
        </p:txBody>
      </p:sp>
      <p:pic>
        <p:nvPicPr>
          <p:cNvPr id="31747" name="Picture 3" descr="F:\My Documents\Environmental Law 5000\Water Quality 5600\Groundwater 5620\CrossSectionAquifers.jpg"/>
          <p:cNvPicPr>
            <a:picLocks noChangeAspect="1" noChangeArrowheads="1"/>
          </p:cNvPicPr>
          <p:nvPr/>
        </p:nvPicPr>
        <p:blipFill>
          <a:blip r:embed="rId4"/>
          <a:srcRect/>
          <a:stretch>
            <a:fillRect/>
          </a:stretch>
        </p:blipFill>
        <p:spPr bwMode="auto">
          <a:xfrm>
            <a:off x="914400" y="4495800"/>
            <a:ext cx="3524250" cy="1951038"/>
          </a:xfrm>
          <a:prstGeom prst="rect">
            <a:avLst/>
          </a:prstGeom>
          <a:noFill/>
        </p:spPr>
      </p:pic>
      <p:pic>
        <p:nvPicPr>
          <p:cNvPr id="31748" name="Picture 4" descr="F:\My Documents\Environmental Law 5000\Water Quality 5600\Groundwater 5620\CoastalWaterTablesideview.gif"/>
          <p:cNvPicPr>
            <a:picLocks noChangeAspect="1" noChangeArrowheads="1"/>
          </p:cNvPicPr>
          <p:nvPr/>
        </p:nvPicPr>
        <p:blipFill>
          <a:blip r:embed="rId5"/>
          <a:srcRect/>
          <a:stretch>
            <a:fillRect/>
          </a:stretch>
        </p:blipFill>
        <p:spPr bwMode="auto">
          <a:xfrm>
            <a:off x="4572000" y="3352800"/>
            <a:ext cx="4572000" cy="3038475"/>
          </a:xfrm>
          <a:prstGeom prst="rect">
            <a:avLst/>
          </a:prstGeom>
          <a:noFill/>
        </p:spPr>
      </p:pic>
      <p:sp>
        <p:nvSpPr>
          <p:cNvPr id="31751" name="AutoShape 7">
            <a:hlinkClick r:id="" action="ppaction://hlinkshowjump?jump=previousslide" highlightClick="1"/>
          </p:cNvPr>
          <p:cNvSpPr>
            <a:spLocks noChangeArrowheads="1"/>
          </p:cNvSpPr>
          <p:nvPr/>
        </p:nvSpPr>
        <p:spPr bwMode="auto">
          <a:xfrm>
            <a:off x="8458200" y="1066800"/>
            <a:ext cx="533400" cy="381000"/>
          </a:xfrm>
          <a:prstGeom prst="actionButtonBackPrevious">
            <a:avLst/>
          </a:prstGeom>
          <a:solidFill>
            <a:schemeClr val="accent1"/>
          </a:solidFill>
          <a:ln w="9525">
            <a:solidFill>
              <a:schemeClr val="tx1"/>
            </a:solidFill>
            <a:miter lim="800000"/>
            <a:headEnd/>
            <a:tailEnd/>
          </a:ln>
          <a:effectLst/>
        </p:spPr>
        <p:txBody>
          <a:bodyPr wrap="none" anchor="ctr"/>
          <a:lstStyle/>
          <a:p>
            <a:endParaRPr lang="en-US"/>
          </a:p>
        </p:txBody>
      </p:sp>
    </p:spTree>
    <p:extLst>
      <p:ext uri="{BB962C8B-B14F-4D97-AF65-F5344CB8AC3E}">
        <p14:creationId xmlns:p14="http://schemas.microsoft.com/office/powerpoint/2010/main" val="420777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barn(outHorizontal)">
                                      <p:cBhvr>
                                        <p:cTn id="7" dur="500"/>
                                        <p:tgtEl>
                                          <p:spTgt spid="31747"/>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31748"/>
                                        </p:tgtEl>
                                        <p:attrNameLst>
                                          <p:attrName>style.visibility</p:attrName>
                                        </p:attrNameLst>
                                      </p:cBhvr>
                                      <p:to>
                                        <p:strVal val="visible"/>
                                      </p:to>
                                    </p:set>
                                    <p:animEffect transition="in" filter="barn(outHorizontal)">
                                      <p:cBhvr>
                                        <p:cTn id="11"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rtlCol="0">
            <a:normAutofit fontScale="90000"/>
          </a:bodyPr>
          <a:lstStyle/>
          <a:p>
            <a:pPr eaLnBrk="1" fontAlgn="auto" hangingPunct="1">
              <a:spcAft>
                <a:spcPts val="0"/>
              </a:spcAft>
              <a:defRPr/>
            </a:pPr>
            <a:r>
              <a:rPr lang="en-US" sz="3600"/>
              <a:t>Our (region’s) big water challenge: growth in areas lacking water storage</a:t>
            </a:r>
          </a:p>
        </p:txBody>
      </p:sp>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100" y="1676400"/>
            <a:ext cx="4495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eft-Right Arrow Callout 4"/>
          <p:cNvSpPr/>
          <p:nvPr/>
        </p:nvSpPr>
        <p:spPr>
          <a:xfrm rot="19289576">
            <a:off x="3316519" y="2847553"/>
            <a:ext cx="1818278" cy="273774"/>
          </a:xfrm>
          <a:prstGeom prst="leftRightArrowCallout">
            <a:avLst>
              <a:gd name="adj1" fmla="val 19366"/>
              <a:gd name="adj2" fmla="val 18820"/>
              <a:gd name="adj3" fmla="val 81264"/>
              <a:gd name="adj4" fmla="val 69101"/>
            </a:avLst>
          </a:prstGeom>
          <a:blipFill>
            <a:blip r:embed="rId5" cstate="print"/>
            <a:tile tx="0" ty="0" sx="100000" sy="100000" flip="none" algn="tl"/>
          </a:blipFill>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err="1">
                <a:solidFill>
                  <a:schemeClr val="bg1"/>
                </a:solidFill>
              </a:rPr>
              <a:t>Ralottanham</a:t>
            </a:r>
            <a:endParaRPr lang="en-US" sz="1400" dirty="0">
              <a:solidFill>
                <a:schemeClr val="bg1"/>
              </a:solidFill>
            </a:endParaRPr>
          </a:p>
        </p:txBody>
      </p:sp>
      <p:sp>
        <p:nvSpPr>
          <p:cNvPr id="11271" name="TextBox 5"/>
          <p:cNvSpPr txBox="1">
            <a:spLocks noChangeArrowheads="1"/>
          </p:cNvSpPr>
          <p:nvPr/>
        </p:nvSpPr>
        <p:spPr bwMode="auto">
          <a:xfrm>
            <a:off x="152400" y="2286000"/>
            <a:ext cx="2057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t>A huge percentage of the South’s population, growth and economic prospects lies in the piedmont . . .</a:t>
            </a:r>
          </a:p>
        </p:txBody>
      </p:sp>
      <p:sp>
        <p:nvSpPr>
          <p:cNvPr id="11272" name="TextBox 8"/>
          <p:cNvSpPr txBox="1">
            <a:spLocks noChangeArrowheads="1"/>
          </p:cNvSpPr>
          <p:nvPr/>
        </p:nvSpPr>
        <p:spPr bwMode="auto">
          <a:xfrm>
            <a:off x="6934200" y="1859339"/>
            <a:ext cx="20574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dirty="0"/>
              <a:t>. . . a region with good average precipitation, but small streams and low yields from groundwater. Shallow reservoirs have severe nutrient </a:t>
            </a:r>
            <a:r>
              <a:rPr lang="en-US" dirty="0" err="1"/>
              <a:t>overenrichment</a:t>
            </a:r>
            <a:r>
              <a:rPr lang="en-US" dirty="0"/>
              <a:t> problems.</a:t>
            </a:r>
          </a:p>
        </p:txBody>
      </p:sp>
      <p:sp>
        <p:nvSpPr>
          <p:cNvPr id="11273" name="TextBox 9"/>
          <p:cNvSpPr txBox="1">
            <a:spLocks noChangeArrowheads="1"/>
          </p:cNvSpPr>
          <p:nvPr/>
        </p:nvSpPr>
        <p:spPr bwMode="auto">
          <a:xfrm>
            <a:off x="838200" y="5410200"/>
            <a:ext cx="723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t>Result: low resilience; high susceptibility to drought; almost certain escalation in conflict over water unless growth stops.</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regulated and what’s not in NC water…and why</a:t>
            </a:r>
          </a:p>
        </p:txBody>
      </p:sp>
      <p:sp>
        <p:nvSpPr>
          <p:cNvPr id="3" name="Content Placeholder 2"/>
          <p:cNvSpPr>
            <a:spLocks noGrp="1"/>
          </p:cNvSpPr>
          <p:nvPr>
            <p:ph idx="1"/>
          </p:nvPr>
        </p:nvSpPr>
        <p:spPr>
          <a:xfrm>
            <a:off x="457200" y="1600201"/>
            <a:ext cx="8229600" cy="1752600"/>
          </a:xfrm>
        </p:spPr>
        <p:txBody>
          <a:bodyPr/>
          <a:lstStyle/>
          <a:p>
            <a:endParaRPr lang="en-US" dirty="0"/>
          </a:p>
          <a:p>
            <a:r>
              <a:rPr lang="en-US" dirty="0"/>
              <a:t>Extraction </a:t>
            </a:r>
          </a:p>
        </p:txBody>
      </p:sp>
      <p:sp>
        <p:nvSpPr>
          <p:cNvPr id="4" name="Subtitle 2"/>
          <p:cNvSpPr txBox="1">
            <a:spLocks/>
          </p:cNvSpPr>
          <p:nvPr/>
        </p:nvSpPr>
        <p:spPr bwMode="auto">
          <a:xfrm rot="19861116">
            <a:off x="3383937" y="1712161"/>
            <a:ext cx="1966116" cy="951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rgbClr val="FF0000"/>
                </a:solidFill>
                <a:latin typeface="Gungsuh" panose="02030600000101010101" pitchFamily="18" charset="-127"/>
                <a:ea typeface="Gungsuh" panose="02030600000101010101" pitchFamily="18" charset="-127"/>
              </a:rPr>
              <a:t>Not!</a:t>
            </a:r>
          </a:p>
        </p:txBody>
      </p:sp>
      <p:pic>
        <p:nvPicPr>
          <p:cNvPr id="5" name="Picture 2"/>
          <p:cNvPicPr>
            <a:picLocks noChangeAspect="1" noChangeArrowheads="1"/>
          </p:cNvPicPr>
          <p:nvPr/>
        </p:nvPicPr>
        <p:blipFill>
          <a:blip r:embed="rId2" cstate="print"/>
          <a:srcRect/>
          <a:stretch>
            <a:fillRect/>
          </a:stretch>
        </p:blipFill>
        <p:spPr bwMode="auto">
          <a:xfrm>
            <a:off x="5197557" y="1600200"/>
            <a:ext cx="2431883" cy="3200400"/>
          </a:xfrm>
          <a:prstGeom prst="rect">
            <a:avLst/>
          </a:prstGeom>
          <a:noFill/>
          <a:ln w="9525">
            <a:noFill/>
            <a:miter lim="800000"/>
            <a:headEnd/>
            <a:tailEnd/>
          </a:ln>
        </p:spPr>
      </p:pic>
      <p:grpSp>
        <p:nvGrpSpPr>
          <p:cNvPr id="6" name="Group 7"/>
          <p:cNvGrpSpPr>
            <a:grpSpLocks/>
          </p:cNvGrpSpPr>
          <p:nvPr/>
        </p:nvGrpSpPr>
        <p:grpSpPr bwMode="auto">
          <a:xfrm>
            <a:off x="381000" y="2883568"/>
            <a:ext cx="3737163" cy="1459832"/>
            <a:chOff x="381000" y="2362200"/>
            <a:chExt cx="4076905" cy="1981200"/>
          </a:xfrm>
        </p:grpSpPr>
        <p:sp>
          <p:nvSpPr>
            <p:cNvPr id="7" name="Rectangle 2"/>
            <p:cNvSpPr>
              <a:spLocks noChangeArrowheads="1"/>
            </p:cNvSpPr>
            <p:nvPr/>
          </p:nvSpPr>
          <p:spPr bwMode="auto">
            <a:xfrm>
              <a:off x="952705" y="2562841"/>
              <a:ext cx="3505200" cy="923331"/>
            </a:xfrm>
            <a:prstGeom prst="rect">
              <a:avLst/>
            </a:prstGeom>
            <a:noFill/>
            <a:ln w="9525">
              <a:noFill/>
              <a:miter lim="800000"/>
              <a:headEnd/>
              <a:tailEnd/>
            </a:ln>
          </p:spPr>
          <p:txBody>
            <a:bodyPr>
              <a:spAutoFit/>
            </a:bodyPr>
            <a:lstStyle/>
            <a:p>
              <a:r>
                <a:rPr lang="en-US" dirty="0">
                  <a:latin typeface="Charlemagne Std" pitchFamily="50" charset="0"/>
                </a:rPr>
                <a:t>Aqua </a:t>
              </a:r>
              <a:r>
                <a:rPr lang="en-US" dirty="0" err="1">
                  <a:latin typeface="Charlemagne Std" pitchFamily="50" charset="0"/>
                </a:rPr>
                <a:t>currit</a:t>
              </a:r>
              <a:r>
                <a:rPr lang="en-US" dirty="0">
                  <a:latin typeface="Charlemagne Std" pitchFamily="50" charset="0"/>
                </a:rPr>
                <a:t> et </a:t>
              </a:r>
              <a:r>
                <a:rPr lang="en-US" dirty="0" err="1">
                  <a:latin typeface="Charlemagne Std" pitchFamily="50" charset="0"/>
                </a:rPr>
                <a:t>debet</a:t>
              </a:r>
              <a:r>
                <a:rPr lang="en-US" dirty="0">
                  <a:latin typeface="Charlemagne Std" pitchFamily="50" charset="0"/>
                </a:rPr>
                <a:t> </a:t>
              </a:r>
              <a:r>
                <a:rPr lang="en-US" dirty="0" err="1">
                  <a:latin typeface="Charlemagne Std" pitchFamily="50" charset="0"/>
                </a:rPr>
                <a:t>currerer</a:t>
              </a:r>
              <a:r>
                <a:rPr lang="en-US" dirty="0">
                  <a:latin typeface="Charlemagne Std" pitchFamily="50" charset="0"/>
                </a:rPr>
                <a:t>, </a:t>
              </a:r>
            </a:p>
            <a:p>
              <a:r>
                <a:rPr lang="en-US" dirty="0">
                  <a:latin typeface="Charlemagne Std" pitchFamily="50" charset="0"/>
                </a:rPr>
                <a:t> </a:t>
              </a:r>
              <a:r>
                <a:rPr lang="en-US" dirty="0" err="1">
                  <a:latin typeface="Charlemagne Std" pitchFamily="50" charset="0"/>
                </a:rPr>
                <a:t>ut</a:t>
              </a:r>
              <a:r>
                <a:rPr lang="en-US" dirty="0">
                  <a:latin typeface="Charlemagne Std" pitchFamily="50" charset="0"/>
                </a:rPr>
                <a:t> </a:t>
              </a:r>
              <a:r>
                <a:rPr lang="en-US" dirty="0" err="1">
                  <a:latin typeface="Charlemagne Std" pitchFamily="50" charset="0"/>
                </a:rPr>
                <a:t>currerer</a:t>
              </a:r>
              <a:r>
                <a:rPr lang="en-US" dirty="0">
                  <a:latin typeface="Charlemagne Std" pitchFamily="50" charset="0"/>
                </a:rPr>
                <a:t> </a:t>
              </a:r>
              <a:r>
                <a:rPr lang="en-US" dirty="0" err="1">
                  <a:latin typeface="Charlemagne Std" pitchFamily="50" charset="0"/>
                </a:rPr>
                <a:t>solebat</a:t>
              </a:r>
              <a:r>
                <a:rPr lang="en-US" dirty="0">
                  <a:latin typeface="Calibri" pitchFamily="34" charset="0"/>
                </a:rPr>
                <a:t>!</a:t>
              </a:r>
            </a:p>
          </p:txBody>
        </p:sp>
        <p:sp>
          <p:nvSpPr>
            <p:cNvPr id="8" name="Oval Callout 7"/>
            <p:cNvSpPr/>
            <p:nvPr/>
          </p:nvSpPr>
          <p:spPr>
            <a:xfrm>
              <a:off x="381000" y="2362200"/>
              <a:ext cx="3505200" cy="1981200"/>
            </a:xfrm>
            <a:prstGeom prst="wedgeEllipseCallout">
              <a:avLst>
                <a:gd name="adj1" fmla="val 139373"/>
                <a:gd name="adj2" fmla="val -19223"/>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cs typeface="Arial" charset="0"/>
              </a:endParaRPr>
            </a:p>
          </p:txBody>
        </p:sp>
      </p:grpSp>
      <p:sp>
        <p:nvSpPr>
          <p:cNvPr id="13" name="Content Placeholder 2"/>
          <p:cNvSpPr txBox="1">
            <a:spLocks/>
          </p:cNvSpPr>
          <p:nvPr/>
        </p:nvSpPr>
        <p:spPr bwMode="auto">
          <a:xfrm>
            <a:off x="457200" y="42672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a:p>
            <a:r>
              <a:rPr lang="en-US" dirty="0"/>
              <a:t>Which really means we are “regulated” by ancient riparian rights principles (and how well the courts apply them) </a:t>
            </a:r>
          </a:p>
        </p:txBody>
      </p:sp>
    </p:spTree>
    <p:extLst>
      <p:ext uri="{BB962C8B-B14F-4D97-AF65-F5344CB8AC3E}">
        <p14:creationId xmlns:p14="http://schemas.microsoft.com/office/powerpoint/2010/main" val="555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“Pure” riparian rights failed long ago</a:t>
            </a:r>
          </a:p>
        </p:txBody>
      </p:sp>
      <p:pic>
        <p:nvPicPr>
          <p:cNvPr id="4" name="Picture 3"/>
          <p:cNvPicPr>
            <a:picLocks noChangeAspect="1"/>
          </p:cNvPicPr>
          <p:nvPr/>
        </p:nvPicPr>
        <p:blipFill>
          <a:blip r:embed="rId2"/>
          <a:stretch>
            <a:fillRect/>
          </a:stretch>
        </p:blipFill>
        <p:spPr>
          <a:xfrm>
            <a:off x="1529996" y="1347940"/>
            <a:ext cx="2737204" cy="167964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3763962"/>
            <a:ext cx="2743200" cy="1881827"/>
          </a:xfrm>
          <a:prstGeom prst="rect">
            <a:avLst/>
          </a:prstGeom>
        </p:spPr>
      </p:pic>
      <p:pic>
        <p:nvPicPr>
          <p:cNvPr id="6" name="Content Placeholder 5" descr="mapserv.png"/>
          <p:cNvPicPr>
            <a:picLocks noChangeAspect="1"/>
          </p:cNvPicPr>
          <p:nvPr/>
        </p:nvPicPr>
        <p:blipFill>
          <a:blip r:embed="rId4">
            <a:extLst>
              <a:ext uri="{28A0092B-C50C-407E-A947-70E740481C1C}">
                <a14:useLocalDpi xmlns:a14="http://schemas.microsoft.com/office/drawing/2010/main" val="0"/>
              </a:ext>
            </a:extLst>
          </a:blip>
          <a:srcRect t="-13464" b="-13464"/>
          <a:stretch>
            <a:fillRect/>
          </a:stretch>
        </p:blipFill>
        <p:spPr>
          <a:xfrm>
            <a:off x="5215008" y="1143000"/>
            <a:ext cx="2100192" cy="1766481"/>
          </a:xfrm>
          <a:prstGeom prst="rect">
            <a:avLst/>
          </a:prstGeom>
        </p:spPr>
      </p:pic>
      <p:pic>
        <p:nvPicPr>
          <p:cNvPr id="7" name="Picture 6" descr="UCF Recovery_20110920.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5007" y="3687762"/>
            <a:ext cx="2100192" cy="1944036"/>
          </a:xfrm>
          <a:prstGeom prst="rect">
            <a:avLst/>
          </a:prstGeom>
        </p:spPr>
      </p:pic>
      <p:cxnSp>
        <p:nvCxnSpPr>
          <p:cNvPr id="9" name="Straight Connector 8"/>
          <p:cNvCxnSpPr/>
          <p:nvPr/>
        </p:nvCxnSpPr>
        <p:spPr>
          <a:xfrm flipV="1">
            <a:off x="5215007" y="1744662"/>
            <a:ext cx="210325" cy="19050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flipH="1" flipV="1">
            <a:off x="6553200" y="1744662"/>
            <a:ext cx="823347" cy="1943100"/>
          </a:xfrm>
          <a:prstGeom prst="line">
            <a:avLst/>
          </a:prstGeom>
        </p:spPr>
        <p:style>
          <a:lnRef idx="3">
            <a:schemeClr val="accent1"/>
          </a:lnRef>
          <a:fillRef idx="0">
            <a:schemeClr val="accent1"/>
          </a:fillRef>
          <a:effectRef idx="2">
            <a:schemeClr val="accent1"/>
          </a:effectRef>
          <a:fontRef idx="minor">
            <a:schemeClr val="tx1"/>
          </a:fontRef>
        </p:style>
      </p:cxnSp>
      <p:sp>
        <p:nvSpPr>
          <p:cNvPr id="15" name="TextBox 14"/>
          <p:cNvSpPr txBox="1"/>
          <p:nvPr/>
        </p:nvSpPr>
        <p:spPr>
          <a:xfrm>
            <a:off x="533400" y="5710535"/>
            <a:ext cx="8382000" cy="461665"/>
          </a:xfrm>
          <a:prstGeom prst="rect">
            <a:avLst/>
          </a:prstGeom>
          <a:noFill/>
        </p:spPr>
        <p:txBody>
          <a:bodyPr wrap="square" rtlCol="0">
            <a:spAutoFit/>
          </a:bodyPr>
          <a:lstStyle/>
          <a:p>
            <a:r>
              <a:rPr lang="en-US" sz="2400" dirty="0">
                <a:solidFill>
                  <a:schemeClr val="accent1">
                    <a:lumMod val="75000"/>
                  </a:schemeClr>
                </a:solidFill>
              </a:rPr>
              <a:t>The “regulations” that replaced them have worked fairly well</a:t>
            </a:r>
          </a:p>
        </p:txBody>
      </p:sp>
      <p:sp>
        <p:nvSpPr>
          <p:cNvPr id="16" name="TextBox 15"/>
          <p:cNvSpPr txBox="1"/>
          <p:nvPr/>
        </p:nvSpPr>
        <p:spPr>
          <a:xfrm>
            <a:off x="1524000" y="3207020"/>
            <a:ext cx="2743200" cy="276999"/>
          </a:xfrm>
          <a:prstGeom prst="rect">
            <a:avLst/>
          </a:prstGeom>
          <a:noFill/>
        </p:spPr>
        <p:txBody>
          <a:bodyPr wrap="square" rtlCol="0">
            <a:spAutoFit/>
          </a:bodyPr>
          <a:lstStyle/>
          <a:p>
            <a:r>
              <a:rPr lang="en-US" sz="1200" dirty="0"/>
              <a:t>Judicial doctrine of “reasonable use”</a:t>
            </a:r>
          </a:p>
        </p:txBody>
      </p:sp>
      <p:sp>
        <p:nvSpPr>
          <p:cNvPr id="17" name="TextBox 16"/>
          <p:cNvSpPr txBox="1"/>
          <p:nvPr/>
        </p:nvSpPr>
        <p:spPr>
          <a:xfrm>
            <a:off x="4953000" y="3207020"/>
            <a:ext cx="2743200" cy="276999"/>
          </a:xfrm>
          <a:prstGeom prst="rect">
            <a:avLst/>
          </a:prstGeom>
          <a:noFill/>
        </p:spPr>
        <p:txBody>
          <a:bodyPr wrap="square" rtlCol="0">
            <a:spAutoFit/>
          </a:bodyPr>
          <a:lstStyle/>
          <a:p>
            <a:r>
              <a:rPr lang="en-US" sz="1200" dirty="0"/>
              <a:t>Capacity use area statute and rules</a:t>
            </a:r>
          </a:p>
        </p:txBody>
      </p:sp>
    </p:spTree>
    <p:extLst>
      <p:ext uri="{BB962C8B-B14F-4D97-AF65-F5344CB8AC3E}">
        <p14:creationId xmlns:p14="http://schemas.microsoft.com/office/powerpoint/2010/main" val="263634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16"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(At least) when it comes to water, there is no such thing as “free market”</a:t>
            </a:r>
          </a:p>
        </p:txBody>
      </p:sp>
      <p:pic>
        <p:nvPicPr>
          <p:cNvPr id="3" name="Picture 2" descr="http://www.wga.com/sites/wga.com/files/imagecache/std_node/story-images/water_rights_convers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1676400"/>
            <a:ext cx="7239000" cy="3495675"/>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52500" y="5257800"/>
            <a:ext cx="7239000" cy="646331"/>
          </a:xfrm>
          <a:prstGeom prst="rect">
            <a:avLst/>
          </a:prstGeom>
          <a:noFill/>
        </p:spPr>
        <p:txBody>
          <a:bodyPr wrap="square" rtlCol="0">
            <a:spAutoFit/>
          </a:bodyPr>
          <a:lstStyle/>
          <a:p>
            <a:r>
              <a:rPr lang="en-US" dirty="0"/>
              <a:t>See 1795 N.C. Sess. Laws </a:t>
            </a:r>
            <a:r>
              <a:rPr lang="en-US" dirty="0" err="1"/>
              <a:t>ch.</a:t>
            </a:r>
            <a:r>
              <a:rPr lang="en-US" dirty="0"/>
              <a:t> 7 (reprinted in N.C. Laws Compilation of 1804 at 76). The law is still on the books today, G.S. 156-2 </a:t>
            </a:r>
            <a:r>
              <a:rPr lang="en-US" i="1" dirty="0"/>
              <a:t>et  seq</a:t>
            </a:r>
            <a:r>
              <a:rPr lang="en-US" dirty="0"/>
              <a:t>.</a:t>
            </a:r>
          </a:p>
        </p:txBody>
      </p:sp>
    </p:spTree>
    <p:extLst>
      <p:ext uri="{BB962C8B-B14F-4D97-AF65-F5344CB8AC3E}">
        <p14:creationId xmlns:p14="http://schemas.microsoft.com/office/powerpoint/2010/main" val="3102653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28600"/>
            <a:ext cx="8229600" cy="1143000"/>
          </a:xfrm>
        </p:spPr>
        <p:txBody>
          <a:bodyPr/>
          <a:lstStyle/>
          <a:p>
            <a:r>
              <a:rPr lang="en-US" sz="3600"/>
              <a:t>Sure, we have a regulated riparian system</a:t>
            </a:r>
          </a:p>
        </p:txBody>
      </p:sp>
      <p:pic>
        <p:nvPicPr>
          <p:cNvPr id="11267" name="Picture 2"/>
          <p:cNvPicPr>
            <a:picLocks noChangeAspect="1" noChangeArrowheads="1"/>
          </p:cNvPicPr>
          <p:nvPr/>
        </p:nvPicPr>
        <p:blipFill>
          <a:blip r:embed="rId3" cstate="print"/>
          <a:srcRect/>
          <a:stretch>
            <a:fillRect/>
          </a:stretch>
        </p:blipFill>
        <p:spPr bwMode="auto">
          <a:xfrm>
            <a:off x="2190750" y="1643063"/>
            <a:ext cx="4762500" cy="3571875"/>
          </a:xfrm>
          <a:prstGeom prst="rect">
            <a:avLst/>
          </a:prstGeom>
          <a:noFill/>
          <a:ln w="9525">
            <a:noFill/>
            <a:miter lim="800000"/>
            <a:headEnd/>
            <a:tailEnd/>
          </a:ln>
        </p:spPr>
      </p:pic>
      <p:sp>
        <p:nvSpPr>
          <p:cNvPr id="11268" name="TextBox 3"/>
          <p:cNvSpPr txBox="1">
            <a:spLocks noChangeArrowheads="1"/>
          </p:cNvSpPr>
          <p:nvPr/>
        </p:nvSpPr>
        <p:spPr bwMode="auto">
          <a:xfrm>
            <a:off x="1143000" y="5334000"/>
            <a:ext cx="6553200" cy="369888"/>
          </a:xfrm>
          <a:prstGeom prst="rect">
            <a:avLst/>
          </a:prstGeom>
          <a:noFill/>
          <a:ln w="9525">
            <a:noFill/>
            <a:miter lim="800000"/>
            <a:headEnd/>
            <a:tailEnd/>
          </a:ln>
        </p:spPr>
        <p:txBody>
          <a:bodyPr>
            <a:spAutoFit/>
          </a:bodyPr>
          <a:lstStyle/>
          <a:p>
            <a:pPr algn="ctr"/>
            <a:r>
              <a:rPr lang="en-US" dirty="0"/>
              <a:t>And this guy has a bass boat….</a:t>
            </a:r>
          </a:p>
        </p:txBody>
      </p:sp>
    </p:spTree>
    <p:extLst>
      <p:ext uri="{BB962C8B-B14F-4D97-AF65-F5344CB8AC3E}">
        <p14:creationId xmlns:p14="http://schemas.microsoft.com/office/powerpoint/2010/main" val="345593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False"/>
  <p:tag name="FIBDISPLAYKEYWORDS" val="True"/>
  <p:tag name="USESECONDARYMONITOR" val="True"/>
  <p:tag name="RESPCOUNTERSTYLE" val="-1"/>
  <p:tag name="NUMRESPONSES" val="1"/>
  <p:tag name="REVIEWONLY" val="False"/>
  <p:tag name="TEAMSINLEADERBOARD" val="5"/>
  <p:tag name="BUBBLEGROUPING" val="3"/>
  <p:tag name="CUSTOMCELLBACKCOLOR3" val="-268652"/>
  <p:tag name="DISPLAYDEVICEID" val="True"/>
  <p:tag name="GRIDPOSITION" val="1"/>
  <p:tag name="MULTIRESPDIVISOR" val="1"/>
  <p:tag name="INCORRECTPOINTVALUE" val="0"/>
  <p:tag name="CHARTSCALE" val="True"/>
  <p:tag name="TPVERSION" val="2008"/>
  <p:tag name="ANSWERNOWSTYLE" val="-1"/>
  <p:tag name="INPUTSOURCE" val="1"/>
  <p:tag name="ROTATIONINTERVAL" val="2"/>
  <p:tag name="BUBBLESIZEVISIBLE" val="True"/>
  <p:tag name="CUSTOMCELLBACKCOLOR1" val="-657956"/>
  <p:tag name="GRIDOPACITY" val="90"/>
  <p:tag name="CHARTLABELS" val="0"/>
  <p:tag name="CORRECTPOINTVALUE" val="100"/>
  <p:tag name="FIBDISPLAYRESULTS" val="True"/>
  <p:tag name="SHOWBARVISIBLE" val="True"/>
  <p:tag name="COUNTDOWNSECONDS" val="10"/>
  <p:tag name="AUTOUPDATEALIASES" val="True"/>
  <p:tag name="CUSTOMGRIDBACKCOLOR" val="-2830136"/>
  <p:tag name="DISPLAYDEVICENUMBER" val="True"/>
  <p:tag name="RESETCHARTS" val="True"/>
  <p:tag name="ZEROBASED" val="False"/>
  <p:tag name="POWERPOINTVERSION" val="12.0"/>
  <p:tag name="BACKUPSESSIONS" val="True"/>
  <p:tag name="MAXRESPONDERS" val="5"/>
  <p:tag name="USESCHEMECOLORS" val="True"/>
  <p:tag name="PARTLISTDEFAULT" val="0"/>
  <p:tag name="FIBNUMRESULTS" val="5"/>
  <p:tag name="RESPCOUNTERFORMAT" val="0"/>
  <p:tag name="BUBBLEVALUEFORMAT" val="0.0"/>
  <p:tag name="GRIDSIZE" val="{Width=800, Height=600}"/>
  <p:tag name="AUTOADJUSTPARTRANGE" val="True"/>
  <p:tag name="BACKUPMAINTENANCE" val="7"/>
  <p:tag name="CUSTOMCELLBACKCOLOR4" val="-8355712"/>
  <p:tag name="REALTIMEBACKUP" val="False"/>
  <p:tag name="CHARTVALUEFORMAT" val="0%"/>
  <p:tag name="CHARTCOLORS" val="0"/>
  <p:tag name="COUNTDOWNSTYLE" val="-1"/>
  <p:tag name="INCLUDEPPT" val="True"/>
  <p:tag name="CUSTOMCELLFORECOLOR" val="-16777216"/>
  <p:tag name="PARTICIPANTSINLEADERBOARD" val="5"/>
  <p:tag name="AUTOSIZEGRID" val="True"/>
  <p:tag name="BULLETTYPE" val="3"/>
  <p:tag name="FIBINCLUDEOTHER" val="Tru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14077</TotalTime>
  <Words>1076</Words>
  <Application>Microsoft Office PowerPoint</Application>
  <PresentationFormat>On-screen Show (4:3)</PresentationFormat>
  <Paragraphs>133</Paragraphs>
  <Slides>25</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Gungsuh</vt:lpstr>
      <vt:lpstr>Arial</vt:lpstr>
      <vt:lpstr>Calibri</vt:lpstr>
      <vt:lpstr>Charlemagne Std</vt:lpstr>
      <vt:lpstr>Times New Roman</vt:lpstr>
      <vt:lpstr>Office Theme</vt:lpstr>
      <vt:lpstr>Some (Fairly) Unique Features of Carolina Water Law</vt:lpstr>
      <vt:lpstr>Overview</vt:lpstr>
      <vt:lpstr>On scale: the region, the states, the basins</vt:lpstr>
      <vt:lpstr>Aquifers in the Carolinas</vt:lpstr>
      <vt:lpstr>Our (region’s) big water challenge: growth in areas lacking water storage</vt:lpstr>
      <vt:lpstr>What’s regulated and what’s not in NC water…and why</vt:lpstr>
      <vt:lpstr>“Pure” riparian rights failed long ago</vt:lpstr>
      <vt:lpstr>(At least) when it comes to water, there is no such thing as “free market”</vt:lpstr>
      <vt:lpstr>Sure, we have a regulated riparian system</vt:lpstr>
      <vt:lpstr>What’s regulated and what’s not in NC water…and why</vt:lpstr>
      <vt:lpstr>Geography and historical development imply many IBTs in NC</vt:lpstr>
      <vt:lpstr>The Seven Cities project: roots of our IBT approach, death of a central planning approach?</vt:lpstr>
      <vt:lpstr>What’s “planned” about NC water…and why</vt:lpstr>
      <vt:lpstr>NC Hydrologic Model status</vt:lpstr>
      <vt:lpstr>Strengths of NC water regulation</vt:lpstr>
      <vt:lpstr>Weaknesses of NC water regulation</vt:lpstr>
      <vt:lpstr>Weaknesses in NC water policy, con.</vt:lpstr>
      <vt:lpstr>Weaknesses of NC water regulation, con. </vt:lpstr>
      <vt:lpstr>Eastern US regions and water</vt:lpstr>
      <vt:lpstr>The resilience problem:</vt:lpstr>
      <vt:lpstr>Opportunities for NC water resources</vt:lpstr>
      <vt:lpstr>A Dept. of Commerce View of Environmental Assets, c. 1997</vt:lpstr>
      <vt:lpstr>Threats to better NC water resources</vt:lpstr>
      <vt:lpstr>What is the right scale to tackle these long-term water concerns?</vt:lpstr>
      <vt:lpstr>Conclusion</vt:lpstr>
    </vt:vector>
  </TitlesOfParts>
  <Company>UNC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Richard Whisnant</dc:creator>
  <cp:lastModifiedBy>Nimmer, Kim</cp:lastModifiedBy>
  <cp:revision>582</cp:revision>
  <dcterms:created xsi:type="dcterms:W3CDTF">2008-11-08T15:32:33Z</dcterms:created>
  <dcterms:modified xsi:type="dcterms:W3CDTF">2018-12-06T13:33:40Z</dcterms:modified>
</cp:coreProperties>
</file>